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6"/>
  </p:notesMasterIdLst>
  <p:sldIdLst>
    <p:sldId id="623" r:id="rId3"/>
    <p:sldId id="624" r:id="rId4"/>
    <p:sldId id="631" r:id="rId5"/>
    <p:sldId id="632" r:id="rId6"/>
    <p:sldId id="633" r:id="rId7"/>
    <p:sldId id="634" r:id="rId8"/>
    <p:sldId id="635" r:id="rId9"/>
    <p:sldId id="636" r:id="rId10"/>
    <p:sldId id="637" r:id="rId11"/>
    <p:sldId id="638" r:id="rId12"/>
    <p:sldId id="639" r:id="rId13"/>
    <p:sldId id="640" r:id="rId14"/>
    <p:sldId id="641" r:id="rId15"/>
    <p:sldId id="643" r:id="rId16"/>
    <p:sldId id="644" r:id="rId17"/>
    <p:sldId id="645" r:id="rId18"/>
    <p:sldId id="646" r:id="rId19"/>
    <p:sldId id="647" r:id="rId20"/>
    <p:sldId id="648" r:id="rId21"/>
    <p:sldId id="649" r:id="rId22"/>
    <p:sldId id="650" r:id="rId23"/>
    <p:sldId id="651" r:id="rId24"/>
    <p:sldId id="652" r:id="rId25"/>
    <p:sldId id="653" r:id="rId26"/>
    <p:sldId id="654" r:id="rId27"/>
    <p:sldId id="655" r:id="rId28"/>
    <p:sldId id="656" r:id="rId29"/>
    <p:sldId id="657" r:id="rId30"/>
    <p:sldId id="658" r:id="rId31"/>
    <p:sldId id="659" r:id="rId32"/>
    <p:sldId id="726" r:id="rId33"/>
    <p:sldId id="727" r:id="rId34"/>
    <p:sldId id="728" r:id="rId35"/>
    <p:sldId id="729" r:id="rId36"/>
    <p:sldId id="730" r:id="rId37"/>
    <p:sldId id="731" r:id="rId38"/>
    <p:sldId id="732" r:id="rId39"/>
    <p:sldId id="733" r:id="rId40"/>
    <p:sldId id="734" r:id="rId41"/>
    <p:sldId id="735" r:id="rId42"/>
    <p:sldId id="736" r:id="rId43"/>
    <p:sldId id="737" r:id="rId44"/>
    <p:sldId id="738" r:id="rId45"/>
    <p:sldId id="739" r:id="rId46"/>
    <p:sldId id="740" r:id="rId47"/>
    <p:sldId id="741" r:id="rId48"/>
    <p:sldId id="742" r:id="rId49"/>
    <p:sldId id="743" r:id="rId50"/>
    <p:sldId id="744" r:id="rId51"/>
    <p:sldId id="745" r:id="rId52"/>
    <p:sldId id="746" r:id="rId53"/>
    <p:sldId id="747" r:id="rId54"/>
    <p:sldId id="748" r:id="rId55"/>
    <p:sldId id="749" r:id="rId56"/>
    <p:sldId id="750" r:id="rId57"/>
    <p:sldId id="751" r:id="rId58"/>
    <p:sldId id="752" r:id="rId59"/>
    <p:sldId id="753" r:id="rId60"/>
    <p:sldId id="754" r:id="rId61"/>
    <p:sldId id="755" r:id="rId62"/>
    <p:sldId id="756" r:id="rId63"/>
    <p:sldId id="757" r:id="rId64"/>
    <p:sldId id="758" r:id="rId65"/>
    <p:sldId id="759" r:id="rId66"/>
    <p:sldId id="760" r:id="rId67"/>
    <p:sldId id="761" r:id="rId68"/>
    <p:sldId id="762" r:id="rId69"/>
    <p:sldId id="763" r:id="rId70"/>
    <p:sldId id="764" r:id="rId71"/>
    <p:sldId id="765" r:id="rId72"/>
    <p:sldId id="766" r:id="rId73"/>
    <p:sldId id="767" r:id="rId74"/>
    <p:sldId id="768" r:id="rId7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1" autoAdjust="0"/>
    <p:restoredTop sz="94660"/>
  </p:normalViewPr>
  <p:slideViewPr>
    <p:cSldViewPr snapToGrid="0">
      <p:cViewPr varScale="1">
        <p:scale>
          <a:sx n="119" d="100"/>
          <a:sy n="119" d="100"/>
        </p:scale>
        <p:origin x="1245"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notesMaster" Target="notesMasters/notesMaster1.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769613-F2D1-4499-B743-87DC42E2C00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29167C-DCE2-4D1B-BE9A-0B4752435B3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47409E90-8E70-4C35-BB0E-F3386311FBE1}"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A58ED89-0241-44AB-B1E2-20C068D45AC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1CCDCC3-2587-425C-B5F9-6AC7E61B5D40}"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648200" y="1981200"/>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6553200" y="6248400"/>
            <a:ext cx="1905000" cy="457200"/>
          </a:xfrm>
        </p:spPr>
        <p:txBody>
          <a:bodyPr/>
          <a:lstStyle>
            <a:lvl1pPr>
              <a:defRPr/>
            </a:lvl1pPr>
          </a:lstStyle>
          <a:p>
            <a:pPr>
              <a:defRPr/>
            </a:pPr>
            <a:fld id="{AC21C23E-C5C2-495B-A591-1A649A7CB3F1}" type="slidenum">
              <a:rPr lang="en-US" altLang="zh-CN"/>
            </a:fld>
            <a:endParaRPr lang="en-US" altLang="zh-CN"/>
          </a:p>
        </p:txBody>
      </p:sp>
    </p:spTree>
  </p:cSld>
  <p:clrMapOvr>
    <a:masterClrMapping/>
  </p:clrMapOvr>
  <p:transition>
    <p:pull dir="l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292EE7B-9056-4394-83F7-15B5CCB006AE}"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Date Placeholder 3"/>
          <p:cNvSpPr>
            <a:spLocks noGrp="1"/>
          </p:cNvSpPr>
          <p:nvPr>
            <p:ph type="dt" sz="half" idx="10"/>
          </p:nvPr>
        </p:nvSpPr>
        <p:spPr/>
        <p:txBody>
          <a:bodyPr/>
          <a:lstStyle/>
          <a:p>
            <a:fld id="{072004E7-AD18-43E1-AB39-855094BE0D6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F4B52EFD-91FD-40D9-83B4-99BE1CA4C38C}"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A90D987-F36D-47C6-92BB-EF58696EA081}"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8E156A5-9276-488E-B9CD-4F4B113D421E}"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568F03-0248-43BC-A28C-963DE7EDBC94}"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1FD3E778-D7E5-449C-9351-5E45F2BBB212}"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985522DC-F640-498D-B842-9B211452B817}"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DA628E-3CCB-4CF0-873D-7E898D619429}" type="datetime1">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55865A-A129-4167-96A6-FFD84300568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5.w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wm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png"/></Relationships>
</file>

<file path=ppt/slides/_rels/slide3.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emf"/></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tags" Target="../tags/tag3.xml"/><Relationship Id="rId4" Type="http://schemas.openxmlformats.org/officeDocument/2006/relationships/image" Target="../media/image50.png"/><Relationship Id="rId3" Type="http://schemas.openxmlformats.org/officeDocument/2006/relationships/tags" Target="../tags/tag2.xml"/><Relationship Id="rId2" Type="http://schemas.openxmlformats.org/officeDocument/2006/relationships/image" Target="../media/image49.png"/><Relationship Id="rId1" Type="http://schemas.openxmlformats.org/officeDocument/2006/relationships/tags" Target="../tags/tag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7.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2.xml"/><Relationship Id="rId2" Type="http://schemas.openxmlformats.org/officeDocument/2006/relationships/image" Target="../media/image53.wmf"/><Relationship Id="rId1" Type="http://schemas.openxmlformats.org/officeDocument/2006/relationships/oleObject" Target="../embeddings/oleObject4.bin"/></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2.xml"/><Relationship Id="rId2" Type="http://schemas.openxmlformats.org/officeDocument/2006/relationships/image" Target="../media/image54.wmf"/><Relationship Id="rId1"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4.wmf"/><Relationship Id="rId2" Type="http://schemas.openxmlformats.org/officeDocument/2006/relationships/oleObject" Target="../embeddings/oleObject2.bin"/><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2.wmf"/><Relationship Id="rId1"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0.png"/><Relationship Id="rId1" Type="http://schemas.openxmlformats.org/officeDocument/2006/relationships/image" Target="../media/image6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emf"/></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p:nvPr/>
        </p:nvSpPr>
        <p:spPr>
          <a:xfrm>
            <a:off x="376939" y="183777"/>
            <a:ext cx="8529497" cy="6562165"/>
          </a:xfrm>
          <a:prstGeom prst="rect">
            <a:avLst/>
          </a:prstGeom>
          <a:solidFill>
            <a:srgbClr val="364DFC"/>
          </a:solidFill>
          <a:ln w="9525">
            <a:noFill/>
          </a:ln>
        </p:spPr>
        <p:txBody>
          <a:bodyPr anchor="ctr"/>
          <a:lstStyle/>
          <a:p>
            <a:pPr algn="ctr" eaLnBrk="0" hangingPunct="0"/>
            <a:r>
              <a:rPr lang="zh-CN" altLang="en-US" sz="3200" b="1" dirty="0">
                <a:solidFill>
                  <a:schemeClr val="bg1"/>
                </a:solidFill>
                <a:latin typeface="Times New Roman" panose="02020603050405020304" pitchFamily="18" charset="0"/>
                <a:ea typeface="宋体" panose="02010600030101010101" pitchFamily="2" charset="-122"/>
              </a:rPr>
              <a:t>第三章 </a:t>
            </a:r>
            <a:r>
              <a:rPr lang="zh-CN" altLang="en-US" sz="3200" b="1" dirty="0">
                <a:solidFill>
                  <a:schemeClr val="bg1"/>
                </a:solidFill>
                <a:latin typeface="Times New Roman" panose="02020603050405020304" pitchFamily="18" charset="0"/>
                <a:ea typeface="宋体" panose="02010600030101010101" pitchFamily="2" charset="-122"/>
                <a:sym typeface="+mn-ea"/>
              </a:rPr>
              <a:t>宽禁带半导体器件结构及工艺技术</a:t>
            </a:r>
            <a:endParaRPr lang="zh-CN" altLang="en-US" sz="3200" b="1" dirty="0">
              <a:solidFill>
                <a:schemeClr val="bg1"/>
              </a:solidFill>
              <a:latin typeface="Times New Roman" panose="02020603050405020304" pitchFamily="18" charset="0"/>
              <a:ea typeface="宋体" panose="02010600030101010101" pitchFamily="2" charset="-122"/>
              <a:sym typeface="+mn-ea"/>
            </a:endParaRPr>
          </a:p>
          <a:p>
            <a:pPr algn="ctr" eaLnBrk="0" hangingPunct="0"/>
            <a:r>
              <a:rPr lang="zh-CN" altLang="en-US" sz="3200" b="1" dirty="0">
                <a:solidFill>
                  <a:schemeClr val="bg1"/>
                </a:solidFill>
                <a:latin typeface="Times New Roman" panose="02020603050405020304" pitchFamily="18" charset="0"/>
                <a:ea typeface="宋体" panose="02010600030101010101" pitchFamily="2" charset="-122"/>
              </a:rPr>
              <a:t>（第</a:t>
            </a:r>
            <a:r>
              <a:rPr lang="en-US" altLang="zh-CN" sz="3200" b="1" dirty="0">
                <a:solidFill>
                  <a:schemeClr val="bg1"/>
                </a:solidFill>
                <a:latin typeface="Times New Roman" panose="02020603050405020304" pitchFamily="18" charset="0"/>
                <a:ea typeface="宋体" panose="02010600030101010101" pitchFamily="2" charset="-122"/>
              </a:rPr>
              <a:t>7</a:t>
            </a:r>
            <a:r>
              <a:rPr lang="zh-CN" altLang="en-US" sz="3200" b="1" dirty="0">
                <a:solidFill>
                  <a:schemeClr val="bg1"/>
                </a:solidFill>
                <a:latin typeface="Times New Roman" panose="02020603050405020304" pitchFamily="18" charset="0"/>
                <a:ea typeface="宋体" panose="02010600030101010101" pitchFamily="2" charset="-122"/>
              </a:rPr>
              <a:t>－</a:t>
            </a:r>
            <a:r>
              <a:rPr lang="en-US" altLang="zh-CN" sz="3200" b="1" dirty="0">
                <a:solidFill>
                  <a:schemeClr val="bg1"/>
                </a:solidFill>
                <a:latin typeface="Times New Roman" panose="02020603050405020304" pitchFamily="18" charset="0"/>
                <a:ea typeface="宋体" panose="02010600030101010101" pitchFamily="2" charset="-122"/>
              </a:rPr>
              <a:t>9</a:t>
            </a:r>
            <a:r>
              <a:rPr lang="zh-CN" altLang="en-US" sz="3200" b="1" dirty="0">
                <a:solidFill>
                  <a:schemeClr val="bg1"/>
                </a:solidFill>
                <a:latin typeface="Times New Roman" panose="02020603050405020304" pitchFamily="18" charset="0"/>
                <a:ea typeface="宋体" panose="02010600030101010101" pitchFamily="2" charset="-122"/>
              </a:rPr>
              <a:t>次课）</a:t>
            </a:r>
            <a:br>
              <a:rPr lang="zh-CN" altLang="en-US" sz="3200" b="1" dirty="0">
                <a:solidFill>
                  <a:schemeClr val="bg1"/>
                </a:solidFill>
                <a:latin typeface="Times New Roman" panose="02020603050405020304" pitchFamily="18" charset="0"/>
                <a:ea typeface="宋体" panose="02010600030101010101" pitchFamily="2" charset="-122"/>
              </a:rPr>
            </a:br>
            <a:r>
              <a:rPr lang="en-US" altLang="zh-CN" sz="2100" b="1" dirty="0">
                <a:solidFill>
                  <a:schemeClr val="bg1"/>
                </a:solidFill>
                <a:latin typeface="Times New Roman" panose="02020603050405020304" pitchFamily="18" charset="0"/>
                <a:ea typeface="宋体" panose="02010600030101010101" pitchFamily="2" charset="-122"/>
              </a:rPr>
              <a:t> </a:t>
            </a:r>
            <a:endParaRPr lang="en-US" altLang="zh-CN" sz="2100" b="1" dirty="0">
              <a:solidFill>
                <a:schemeClr val="bg1"/>
              </a:solidFill>
              <a:latin typeface="Times New Roman" panose="02020603050405020304" pitchFamily="18" charset="0"/>
              <a:ea typeface="宋体" panose="02010600030101010101" pitchFamily="2" charset="-122"/>
            </a:endParaRPr>
          </a:p>
          <a:p>
            <a:pPr eaLnBrk="0" hangingPunct="0">
              <a:lnSpc>
                <a:spcPct val="150000"/>
              </a:lnSpc>
            </a:pPr>
            <a:r>
              <a:rPr lang="en-US" altLang="zh-CN" sz="2100" b="1" dirty="0">
                <a:solidFill>
                  <a:schemeClr val="bg1"/>
                </a:solidFill>
                <a:latin typeface="Times New Roman" panose="02020603050405020304" pitchFamily="18" charset="0"/>
                <a:ea typeface="宋体" panose="02010600030101010101" pitchFamily="2" charset="-122"/>
              </a:rPr>
              <a:t> 	</a:t>
            </a:r>
            <a:r>
              <a:rPr lang="en-US" altLang="zh-CN" sz="2800" b="1" dirty="0">
                <a:solidFill>
                  <a:srgbClr val="FFC000"/>
                </a:solidFill>
                <a:latin typeface="+mj-ea"/>
                <a:ea typeface="+mj-ea"/>
                <a:cs typeface="黑体" panose="02010609060101010101" pitchFamily="49" charset="-122"/>
              </a:rPr>
              <a:t>§3.1</a:t>
            </a:r>
            <a:r>
              <a:rPr lang="en-US" altLang="zh-CN" sz="2800" b="1" dirty="0">
                <a:solidFill>
                  <a:srgbClr val="FFC000"/>
                </a:solidFill>
                <a:latin typeface="+mj-ea"/>
                <a:ea typeface="+mj-ea"/>
                <a:cs typeface="黑体" panose="02010609060101010101" pitchFamily="49" charset="-122"/>
                <a:sym typeface="+mn-ea"/>
              </a:rPr>
              <a:t>宽禁带半导体器件结构原理及仿真</a:t>
            </a:r>
            <a:br>
              <a:rPr lang="zh-CN" altLang="en-US" sz="2800" b="1" dirty="0">
                <a:solidFill>
                  <a:schemeClr val="bg1"/>
                </a:solidFill>
                <a:latin typeface="+mj-ea"/>
                <a:ea typeface="+mj-ea"/>
              </a:rPr>
            </a:br>
            <a:r>
              <a:rPr lang="en-US" altLang="zh-CN" sz="2800" b="1" dirty="0">
                <a:solidFill>
                  <a:schemeClr val="bg1"/>
                </a:solidFill>
                <a:latin typeface="+mj-ea"/>
                <a:ea typeface="+mj-ea"/>
              </a:rPr>
              <a:t> 	§3.2 LED</a:t>
            </a:r>
            <a:r>
              <a:rPr lang="en-US" altLang="zh-CN" sz="2800" b="1" dirty="0">
                <a:solidFill>
                  <a:schemeClr val="bg1"/>
                </a:solidFill>
                <a:latin typeface="+mj-ea"/>
                <a:ea typeface="+mj-ea"/>
                <a:sym typeface="+mn-ea"/>
              </a:rPr>
              <a:t>芯片</a:t>
            </a:r>
            <a:r>
              <a:rPr lang="zh-CN" altLang="en-US" sz="2800" b="1" dirty="0">
                <a:solidFill>
                  <a:schemeClr val="bg1"/>
                </a:solidFill>
                <a:latin typeface="+mj-ea"/>
                <a:ea typeface="+mj-ea"/>
                <a:sym typeface="+mn-ea"/>
              </a:rPr>
              <a:t>制备</a:t>
            </a:r>
            <a:r>
              <a:rPr lang="en-US" altLang="zh-CN" sz="2800" b="1" dirty="0">
                <a:solidFill>
                  <a:schemeClr val="bg1"/>
                </a:solidFill>
                <a:latin typeface="+mj-ea"/>
                <a:ea typeface="+mj-ea"/>
                <a:sym typeface="+mn-ea"/>
              </a:rPr>
              <a:t>及封装工艺</a:t>
            </a:r>
            <a:endParaRPr lang="en-US" altLang="zh-CN" sz="2800" b="1" dirty="0" smtClean="0">
              <a:solidFill>
                <a:schemeClr val="bg1"/>
              </a:solidFill>
              <a:latin typeface="+mj-ea"/>
              <a:ea typeface="+mj-ea"/>
            </a:endParaRPr>
          </a:p>
          <a:p>
            <a:pPr eaLnBrk="0" hangingPunct="0">
              <a:lnSpc>
                <a:spcPct val="150000"/>
              </a:lnSpc>
            </a:pPr>
            <a:r>
              <a:rPr lang="en-US" altLang="zh-CN" sz="2800" b="1" dirty="0" smtClean="0">
                <a:solidFill>
                  <a:schemeClr val="bg1"/>
                </a:solidFill>
                <a:latin typeface="+mj-ea"/>
                <a:ea typeface="+mj-ea"/>
              </a:rPr>
              <a:t>	</a:t>
            </a:r>
            <a:r>
              <a:rPr lang="en-US" altLang="zh-CN" sz="2800" b="1" dirty="0">
                <a:solidFill>
                  <a:schemeClr val="bg1"/>
                </a:solidFill>
                <a:latin typeface="+mj-ea"/>
                <a:ea typeface="+mj-ea"/>
              </a:rPr>
              <a:t>§3.3 </a:t>
            </a:r>
            <a:r>
              <a:rPr lang="zh-CN" altLang="en-US" sz="2800" b="1" dirty="0">
                <a:solidFill>
                  <a:schemeClr val="bg1"/>
                </a:solidFill>
                <a:latin typeface="+mj-ea"/>
                <a:ea typeface="+mj-ea"/>
              </a:rPr>
              <a:t>电流扩展与</a:t>
            </a:r>
            <a:r>
              <a:rPr lang="en-US" altLang="zh-CN" sz="2800" b="1" dirty="0">
                <a:solidFill>
                  <a:schemeClr val="bg1"/>
                </a:solidFill>
                <a:latin typeface="+mj-ea"/>
                <a:ea typeface="+mj-ea"/>
                <a:sym typeface="+mn-ea"/>
              </a:rPr>
              <a:t>欧姆接触</a:t>
            </a:r>
            <a:endParaRPr lang="en-US" altLang="zh-CN" sz="2800" b="1" dirty="0">
              <a:solidFill>
                <a:schemeClr val="bg1"/>
              </a:solidFill>
              <a:latin typeface="+mj-ea"/>
              <a:ea typeface="+mj-ea"/>
            </a:endParaRPr>
          </a:p>
          <a:p>
            <a:pPr eaLnBrk="0" hangingPunct="0">
              <a:lnSpc>
                <a:spcPct val="150000"/>
              </a:lnSpc>
            </a:pPr>
            <a:r>
              <a:rPr lang="en-US" altLang="zh-CN" sz="2800" b="1" dirty="0">
                <a:solidFill>
                  <a:schemeClr val="bg1"/>
                </a:solidFill>
                <a:latin typeface="+mj-ea"/>
                <a:ea typeface="+mj-ea"/>
              </a:rPr>
              <a:t> 	</a:t>
            </a:r>
            <a:r>
              <a:rPr lang="en-US" altLang="zh-CN" sz="2800" b="1" dirty="0">
                <a:solidFill>
                  <a:schemeClr val="bg1"/>
                </a:solidFill>
                <a:latin typeface="+mj-ea"/>
                <a:ea typeface="+mj-ea"/>
                <a:sym typeface="+mn-ea"/>
              </a:rPr>
              <a:t>§3.4 </a:t>
            </a:r>
            <a:r>
              <a:rPr lang="zh-CN" altLang="en-US" sz="2800" b="1" dirty="0">
                <a:solidFill>
                  <a:schemeClr val="bg1"/>
                </a:solidFill>
                <a:latin typeface="+mj-ea"/>
                <a:ea typeface="+mj-ea"/>
                <a:sym typeface="+mn-ea"/>
              </a:rPr>
              <a:t>微纳光子结构</a:t>
            </a:r>
            <a:endParaRPr lang="en-US" altLang="zh-CN" sz="2800" b="1" dirty="0">
              <a:solidFill>
                <a:schemeClr val="bg1"/>
              </a:solidFill>
              <a:latin typeface="+mj-ea"/>
              <a:ea typeface="+mj-ea"/>
              <a:sym typeface="+mn-ea"/>
            </a:endParaRPr>
          </a:p>
          <a:p>
            <a:pPr eaLnBrk="0" hangingPunct="0">
              <a:lnSpc>
                <a:spcPct val="150000"/>
              </a:lnSpc>
            </a:pPr>
            <a:r>
              <a:rPr lang="en-US" altLang="zh-CN" sz="2800" b="1" dirty="0">
                <a:solidFill>
                  <a:schemeClr val="bg1"/>
                </a:solidFill>
                <a:latin typeface="+mj-ea"/>
                <a:ea typeface="+mj-ea"/>
                <a:sym typeface="+mn-ea"/>
              </a:rPr>
              <a:t>	</a:t>
            </a:r>
            <a:r>
              <a:rPr lang="en-US" altLang="zh-CN" sz="2800" b="1" dirty="0">
                <a:solidFill>
                  <a:schemeClr val="bg1"/>
                </a:solidFill>
                <a:latin typeface="+mj-ea"/>
                <a:ea typeface="+mj-ea"/>
              </a:rPr>
              <a:t>§3.5 Micro-LED</a:t>
            </a:r>
            <a:br>
              <a:rPr lang="en-US" altLang="zh-CN" sz="2800" b="1" dirty="0">
                <a:solidFill>
                  <a:schemeClr val="bg1"/>
                </a:solidFill>
                <a:latin typeface="+mj-ea"/>
                <a:ea typeface="+mj-ea"/>
              </a:rPr>
            </a:br>
            <a:r>
              <a:rPr lang="en-US" altLang="zh-CN" sz="2800" b="1" dirty="0">
                <a:solidFill>
                  <a:schemeClr val="bg1"/>
                </a:solidFill>
                <a:latin typeface="+mj-ea"/>
                <a:ea typeface="+mj-ea"/>
              </a:rPr>
              <a:t> 	§3.6 紫外LED</a:t>
            </a:r>
            <a:endParaRPr lang="en-US" altLang="zh-CN" sz="2800" b="1" dirty="0">
              <a:solidFill>
                <a:schemeClr val="bg1"/>
              </a:solidFill>
              <a:latin typeface="+mj-ea"/>
              <a:ea typeface="+mj-ea"/>
            </a:endParaRPr>
          </a:p>
          <a:p>
            <a:pPr>
              <a:lnSpc>
                <a:spcPct val="150000"/>
              </a:lnSpc>
              <a:buFont typeface="Wingdings 3" panose="05040102010807070707" pitchFamily="18" charset="2"/>
              <a:buNone/>
            </a:pPr>
            <a:r>
              <a:rPr lang="en-US" altLang="zh-CN" sz="2800" b="1" dirty="0">
                <a:solidFill>
                  <a:schemeClr val="bg1"/>
                </a:solidFill>
                <a:latin typeface="+mj-ea"/>
                <a:ea typeface="+mj-ea"/>
              </a:rPr>
              <a:t> 	§3.7 电子器件</a:t>
            </a:r>
            <a:br>
              <a:rPr lang="en-US" altLang="zh-CN" sz="2800" b="1" dirty="0">
                <a:solidFill>
                  <a:schemeClr val="bg1"/>
                </a:solidFill>
                <a:latin typeface="+mj-ea"/>
                <a:ea typeface="+mj-ea"/>
              </a:rPr>
            </a:br>
            <a:r>
              <a:rPr lang="en-US" altLang="zh-CN" sz="2800" b="1" dirty="0">
                <a:solidFill>
                  <a:schemeClr val="bg1"/>
                </a:solidFill>
                <a:latin typeface="+mj-ea"/>
                <a:ea typeface="+mj-ea"/>
              </a:rPr>
              <a:t> 	§3.8 本章小结 	</a:t>
            </a:r>
            <a:endParaRPr lang="en-US" altLang="zh-CN" sz="2800" b="1" dirty="0">
              <a:solidFill>
                <a:schemeClr val="bg1"/>
              </a:solidFill>
              <a:latin typeface="+mj-ea"/>
              <a:ea typeface="+mj-ea"/>
            </a:endParaRPr>
          </a:p>
        </p:txBody>
      </p:sp>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3"/>
          <p:cNvPicPr>
            <a:picLocks noChangeAspect="1"/>
          </p:cNvPicPr>
          <p:nvPr/>
        </p:nvPicPr>
        <p:blipFill>
          <a:blip r:embed="rId1"/>
          <a:stretch>
            <a:fillRect/>
          </a:stretch>
        </p:blipFill>
        <p:spPr>
          <a:xfrm>
            <a:off x="684213" y="692150"/>
            <a:ext cx="7572375" cy="5057775"/>
          </a:xfrm>
          <a:prstGeom prst="rect">
            <a:avLst/>
          </a:prstGeom>
          <a:noFill/>
          <a:ln w="9525">
            <a:noFill/>
          </a:ln>
        </p:spPr>
      </p:pic>
      <p:sp>
        <p:nvSpPr>
          <p:cNvPr id="23555" name="TextBox 3"/>
          <p:cNvSpPr txBox="1"/>
          <p:nvPr/>
        </p:nvSpPr>
        <p:spPr>
          <a:xfrm>
            <a:off x="1763713" y="115888"/>
            <a:ext cx="5572125" cy="583565"/>
          </a:xfrm>
          <a:prstGeom prst="rect">
            <a:avLst/>
          </a:prstGeom>
          <a:noFill/>
          <a:ln w="9525">
            <a:noFill/>
          </a:ln>
        </p:spPr>
        <p:txBody>
          <a:bodyPr>
            <a:spAutoFit/>
          </a:bodyPr>
          <a:lstStyle/>
          <a:p>
            <a:r>
              <a:rPr lang="zh-CN" altLang="en-US" sz="3200" b="1" i="0" dirty="0">
                <a:latin typeface="Times New Roman" panose="02020603050405020304" pitchFamily="18" charset="0"/>
              </a:rPr>
              <a:t>电子阻挡层（</a:t>
            </a:r>
            <a:r>
              <a:rPr lang="en-US" altLang="zh-CN" sz="3200" b="1" i="0" dirty="0">
                <a:latin typeface="Times New Roman" panose="02020603050405020304" pitchFamily="18" charset="0"/>
              </a:rPr>
              <a:t>EBL</a:t>
            </a:r>
            <a:r>
              <a:rPr lang="zh-CN" altLang="en-US" sz="3200" b="1" i="0" dirty="0">
                <a:latin typeface="Times New Roman" panose="02020603050405020304" pitchFamily="18" charset="0"/>
              </a:rPr>
              <a:t>）</a:t>
            </a:r>
            <a:endParaRPr lang="zh-CN" altLang="en-US" sz="3200" b="1" i="0" dirty="0">
              <a:latin typeface="Times New Roman" panose="02020603050405020304" pitchFamily="18" charset="0"/>
            </a:endParaRPr>
          </a:p>
        </p:txBody>
      </p:sp>
      <p:sp>
        <p:nvSpPr>
          <p:cNvPr id="23556" name="TextBox 4"/>
          <p:cNvSpPr txBox="1"/>
          <p:nvPr/>
        </p:nvSpPr>
        <p:spPr>
          <a:xfrm>
            <a:off x="179388" y="5842000"/>
            <a:ext cx="8429625" cy="1014730"/>
          </a:xfrm>
          <a:prstGeom prst="rect">
            <a:avLst/>
          </a:prstGeom>
          <a:solidFill>
            <a:schemeClr val="bg1"/>
          </a:solidFill>
          <a:ln w="9525">
            <a:noFill/>
          </a:ln>
        </p:spPr>
        <p:txBody>
          <a:bodyPr>
            <a:spAutoFit/>
          </a:bodyPr>
          <a:lstStyle/>
          <a:p>
            <a:r>
              <a:rPr lang="zh-CN" altLang="en-US" sz="2000" i="0" dirty="0">
                <a:latin typeface="Times New Roman" panose="02020603050405020304" pitchFamily="18" charset="0"/>
              </a:rPr>
              <a:t>因为电子扩散系数高，电子泄露电流大于空穴电流。所以</a:t>
            </a:r>
            <a:r>
              <a:rPr lang="en-US" altLang="zh-CN" sz="2000" i="0" dirty="0">
                <a:latin typeface="Times New Roman" panose="02020603050405020304" pitchFamily="18" charset="0"/>
              </a:rPr>
              <a:t>LED</a:t>
            </a:r>
            <a:r>
              <a:rPr lang="zh-CN" altLang="en-US" sz="2000" i="0" dirty="0">
                <a:latin typeface="Times New Roman" panose="02020603050405020304" pitchFamily="18" charset="0"/>
              </a:rPr>
              <a:t>结构中需要电子阻挡层，一般是有源区和</a:t>
            </a:r>
            <a:r>
              <a:rPr lang="en-US" altLang="zh-CN" sz="2000" i="0" dirty="0">
                <a:latin typeface="Times New Roman" panose="02020603050405020304" pitchFamily="18" charset="0"/>
              </a:rPr>
              <a:t>p</a:t>
            </a:r>
            <a:r>
              <a:rPr lang="zh-CN" altLang="en-US" sz="2000" i="0" dirty="0">
                <a:latin typeface="Times New Roman" panose="02020603050405020304" pitchFamily="18" charset="0"/>
              </a:rPr>
              <a:t>型界面生长宽带隙半导体。电子阻挡层</a:t>
            </a:r>
            <a:r>
              <a:rPr lang="en-US" altLang="zh-CN" sz="2000" i="0" dirty="0">
                <a:latin typeface="Times New Roman" panose="02020603050405020304" pitchFamily="18" charset="0"/>
              </a:rPr>
              <a:t>p</a:t>
            </a:r>
            <a:r>
              <a:rPr lang="zh-CN" altLang="en-US" sz="2000" i="0" dirty="0">
                <a:latin typeface="Times New Roman" panose="02020603050405020304" pitchFamily="18" charset="0"/>
              </a:rPr>
              <a:t>掺杂后，空穴势垒消除，电子势垒增高。</a:t>
            </a:r>
            <a:endParaRPr lang="zh-CN" altLang="en-US" sz="2000"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p:cNvPicPr>
            <a:picLocks noChangeAspect="1"/>
          </p:cNvPicPr>
          <p:nvPr/>
        </p:nvPicPr>
        <p:blipFill>
          <a:blip r:embed="rId1"/>
          <a:stretch>
            <a:fillRect/>
          </a:stretch>
        </p:blipFill>
        <p:spPr>
          <a:xfrm>
            <a:off x="152400" y="2057400"/>
            <a:ext cx="8674100" cy="3713163"/>
          </a:xfrm>
          <a:prstGeom prst="rect">
            <a:avLst/>
          </a:prstGeom>
          <a:noFill/>
          <a:ln w="9525">
            <a:noFill/>
          </a:ln>
        </p:spPr>
      </p:pic>
      <p:sp>
        <p:nvSpPr>
          <p:cNvPr id="24579" name="Text Box 5"/>
          <p:cNvSpPr txBox="1"/>
          <p:nvPr/>
        </p:nvSpPr>
        <p:spPr>
          <a:xfrm>
            <a:off x="381000" y="1066800"/>
            <a:ext cx="8382000" cy="579438"/>
          </a:xfrm>
          <a:prstGeom prst="rect">
            <a:avLst/>
          </a:prstGeom>
          <a:noFill/>
          <a:ln w="9525">
            <a:noFill/>
          </a:ln>
        </p:spPr>
        <p:txBody>
          <a:bodyPr>
            <a:spAutoFit/>
          </a:bodyPr>
          <a:lstStyle/>
          <a:p>
            <a:pPr>
              <a:spcBef>
                <a:spcPct val="50000"/>
              </a:spcBef>
            </a:pPr>
            <a:r>
              <a:rPr lang="zh-CN" altLang="en-US" sz="3200" b="1" i="0" dirty="0">
                <a:solidFill>
                  <a:srgbClr val="FF3300"/>
                </a:solidFill>
                <a:latin typeface="Times New Roman" panose="02020603050405020304" pitchFamily="18" charset="0"/>
              </a:rPr>
              <a:t>大注入下载流子阻挡层失效！（俄罗斯）</a:t>
            </a:r>
            <a:endParaRPr lang="zh-CN" altLang="en-US" sz="3200" b="1" i="0" dirty="0">
              <a:solidFill>
                <a:srgbClr val="FF3300"/>
              </a:solidFill>
              <a:latin typeface="Times New Roman" panose="02020603050405020304" pitchFamily="18" charset="0"/>
            </a:endParaRPr>
          </a:p>
        </p:txBody>
      </p:sp>
      <p:pic>
        <p:nvPicPr>
          <p:cNvPr id="24580" name="Picture 6"/>
          <p:cNvPicPr>
            <a:picLocks noChangeAspect="1"/>
          </p:cNvPicPr>
          <p:nvPr/>
        </p:nvPicPr>
        <p:blipFill>
          <a:blip r:embed="rId2"/>
          <a:stretch>
            <a:fillRect/>
          </a:stretch>
        </p:blipFill>
        <p:spPr>
          <a:xfrm>
            <a:off x="3261360" y="6067108"/>
            <a:ext cx="5753100" cy="455612"/>
          </a:xfrm>
          <a:prstGeom prst="rect">
            <a:avLst/>
          </a:prstGeom>
          <a:noFill/>
          <a:ln w="9525">
            <a:noFill/>
          </a:ln>
        </p:spPr>
      </p:pic>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p:cNvPicPr>
            <a:picLocks noChangeAspect="1"/>
          </p:cNvPicPr>
          <p:nvPr/>
        </p:nvPicPr>
        <p:blipFill>
          <a:blip r:embed="rId1"/>
          <a:srcRect r="53764"/>
          <a:stretch>
            <a:fillRect/>
          </a:stretch>
        </p:blipFill>
        <p:spPr>
          <a:xfrm>
            <a:off x="990600" y="304800"/>
            <a:ext cx="6477000" cy="4708525"/>
          </a:xfrm>
          <a:prstGeom prst="rect">
            <a:avLst/>
          </a:prstGeom>
          <a:noFill/>
          <a:ln w="9525">
            <a:noFill/>
          </a:ln>
        </p:spPr>
      </p:pic>
      <p:pic>
        <p:nvPicPr>
          <p:cNvPr id="25603" name="Picture 5"/>
          <p:cNvPicPr>
            <a:picLocks noChangeAspect="1"/>
          </p:cNvPicPr>
          <p:nvPr/>
        </p:nvPicPr>
        <p:blipFill>
          <a:blip r:embed="rId1"/>
          <a:srcRect l="46236" t="49045"/>
          <a:stretch>
            <a:fillRect/>
          </a:stretch>
        </p:blipFill>
        <p:spPr>
          <a:xfrm>
            <a:off x="1348105" y="4868545"/>
            <a:ext cx="7299325" cy="1981200"/>
          </a:xfrm>
          <a:prstGeom prst="rect">
            <a:avLst/>
          </a:prstGeom>
          <a:noFill/>
          <a:ln w="9525">
            <a:noFill/>
          </a:ln>
        </p:spPr>
      </p:pic>
      <p:pic>
        <p:nvPicPr>
          <p:cNvPr id="25604" name="Picture 6"/>
          <p:cNvPicPr>
            <a:picLocks noChangeAspect="1"/>
          </p:cNvPicPr>
          <p:nvPr/>
        </p:nvPicPr>
        <p:blipFill>
          <a:blip r:embed="rId2"/>
          <a:stretch>
            <a:fillRect/>
          </a:stretch>
        </p:blipFill>
        <p:spPr>
          <a:xfrm>
            <a:off x="3090545" y="6160453"/>
            <a:ext cx="5753100" cy="455612"/>
          </a:xfrm>
          <a:prstGeom prst="rect">
            <a:avLst/>
          </a:prstGeom>
          <a:noFill/>
          <a:ln w="9525">
            <a:noFill/>
          </a:ln>
        </p:spPr>
      </p:pic>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p:cNvPicPr>
            <a:picLocks noChangeAspect="1"/>
          </p:cNvPicPr>
          <p:nvPr/>
        </p:nvPicPr>
        <p:blipFill>
          <a:blip r:embed="rId1"/>
          <a:stretch>
            <a:fillRect/>
          </a:stretch>
        </p:blipFill>
        <p:spPr>
          <a:xfrm>
            <a:off x="4286250" y="304800"/>
            <a:ext cx="4857750" cy="5791200"/>
          </a:xfrm>
          <a:prstGeom prst="rect">
            <a:avLst/>
          </a:prstGeom>
          <a:noFill/>
          <a:ln w="9525">
            <a:noFill/>
          </a:ln>
        </p:spPr>
      </p:pic>
      <p:pic>
        <p:nvPicPr>
          <p:cNvPr id="26627" name="Picture 5"/>
          <p:cNvPicPr>
            <a:picLocks noChangeAspect="1"/>
          </p:cNvPicPr>
          <p:nvPr/>
        </p:nvPicPr>
        <p:blipFill>
          <a:blip r:embed="rId2"/>
          <a:stretch>
            <a:fillRect/>
          </a:stretch>
        </p:blipFill>
        <p:spPr>
          <a:xfrm>
            <a:off x="914400" y="6324600"/>
            <a:ext cx="7696200" cy="381000"/>
          </a:xfrm>
          <a:prstGeom prst="rect">
            <a:avLst/>
          </a:prstGeom>
          <a:noFill/>
          <a:ln w="9525">
            <a:noFill/>
          </a:ln>
        </p:spPr>
      </p:pic>
      <p:sp>
        <p:nvSpPr>
          <p:cNvPr id="26628" name="Text Box 6"/>
          <p:cNvSpPr txBox="1"/>
          <p:nvPr/>
        </p:nvSpPr>
        <p:spPr>
          <a:xfrm>
            <a:off x="214313" y="214313"/>
            <a:ext cx="3886200" cy="523220"/>
          </a:xfrm>
          <a:prstGeom prst="rect">
            <a:avLst/>
          </a:prstGeom>
          <a:noFill/>
          <a:ln w="9525">
            <a:noFill/>
          </a:ln>
        </p:spPr>
        <p:txBody>
          <a:bodyPr>
            <a:spAutoFit/>
          </a:bodyPr>
          <a:lstStyle/>
          <a:p>
            <a:pPr>
              <a:spcBef>
                <a:spcPct val="50000"/>
              </a:spcBef>
            </a:pPr>
            <a:r>
              <a:rPr lang="en-US" altLang="zh-CN" sz="2800" b="1" i="0" dirty="0">
                <a:latin typeface="Times New Roman" panose="02020603050405020304" pitchFamily="18" charset="0"/>
              </a:rPr>
              <a:t>MQB</a:t>
            </a:r>
            <a:r>
              <a:rPr lang="zh-CN" altLang="en-US" sz="2800" b="1" i="0" dirty="0">
                <a:latin typeface="Times New Roman" panose="02020603050405020304" pitchFamily="18" charset="0"/>
              </a:rPr>
              <a:t>（韩国三星）</a:t>
            </a:r>
            <a:endParaRPr lang="zh-CN" altLang="en-US" sz="2800" b="1" i="0" dirty="0">
              <a:latin typeface="Times New Roman" panose="02020603050405020304" pitchFamily="18" charset="0"/>
            </a:endParaRPr>
          </a:p>
        </p:txBody>
      </p:sp>
      <p:sp>
        <p:nvSpPr>
          <p:cNvPr id="26629" name="Rectangle 7"/>
          <p:cNvSpPr/>
          <p:nvPr/>
        </p:nvSpPr>
        <p:spPr>
          <a:xfrm>
            <a:off x="428625" y="1000443"/>
            <a:ext cx="3500438" cy="5015865"/>
          </a:xfrm>
          <a:prstGeom prst="rect">
            <a:avLst/>
          </a:prstGeom>
          <a:solidFill>
            <a:schemeClr val="bg1"/>
          </a:solidFill>
          <a:ln w="9525">
            <a:noFill/>
          </a:ln>
        </p:spPr>
        <p:txBody>
          <a:bodyPr anchor="ctr">
            <a:spAutoFit/>
          </a:bodyPr>
          <a:lstStyle/>
          <a:p>
            <a:pPr>
              <a:buFont typeface="Wingdings" panose="05000000000000000000" pitchFamily="2" charset="2"/>
              <a:buChar char="Ø"/>
            </a:pPr>
            <a:r>
              <a:rPr lang="zh-CN" altLang="en-US" sz="2000" i="0" dirty="0">
                <a:latin typeface="Times New Roman" panose="02020603050405020304" pitchFamily="18" charset="0"/>
              </a:rPr>
              <a:t>电子在</a:t>
            </a:r>
            <a:r>
              <a:rPr lang="en-US" altLang="zh-CN" sz="2000" i="0" dirty="0">
                <a:latin typeface="Times New Roman" panose="02020603050405020304" pitchFamily="18" charset="0"/>
              </a:rPr>
              <a:t>MQB</a:t>
            </a:r>
            <a:r>
              <a:rPr lang="zh-CN" altLang="en-US" sz="2000" i="0" dirty="0">
                <a:latin typeface="Times New Roman" panose="02020603050405020304" pitchFamily="18" charset="0"/>
              </a:rPr>
              <a:t>中的量子干涉，电子限制效率高于单层的</a:t>
            </a:r>
            <a:r>
              <a:rPr lang="en-US" altLang="zh-CN" sz="2000" i="0" dirty="0">
                <a:latin typeface="Times New Roman" panose="02020603050405020304" pitchFamily="18" charset="0"/>
              </a:rPr>
              <a:t>AlGaN</a:t>
            </a:r>
            <a:r>
              <a:rPr lang="zh-CN" altLang="en-US" sz="2000" i="0" dirty="0">
                <a:latin typeface="Times New Roman" panose="02020603050405020304" pitchFamily="18" charset="0"/>
              </a:rPr>
              <a:t>。</a:t>
            </a:r>
            <a:endParaRPr lang="en-US" altLang="zh-CN" sz="2000" i="0" dirty="0">
              <a:latin typeface="Times New Roman" panose="02020603050405020304" pitchFamily="18" charset="0"/>
            </a:endParaRPr>
          </a:p>
          <a:p>
            <a:pPr>
              <a:buFont typeface="Wingdings" panose="05000000000000000000" pitchFamily="2" charset="2"/>
              <a:buChar char="Ø"/>
            </a:pPr>
            <a:r>
              <a:rPr lang="en-US" altLang="zh-CN" sz="2000" i="0" dirty="0">
                <a:latin typeface="Times New Roman" panose="02020603050405020304" pitchFamily="18" charset="0"/>
              </a:rPr>
              <a:t>MQB</a:t>
            </a:r>
            <a:r>
              <a:rPr lang="zh-CN" altLang="en-US" sz="2000" i="0" dirty="0">
                <a:latin typeface="Times New Roman" panose="02020603050405020304" pitchFamily="18" charset="0"/>
              </a:rPr>
              <a:t>应力补偿。对下面的有源区应力影响也比单层的</a:t>
            </a:r>
            <a:r>
              <a:rPr lang="en-US" altLang="zh-CN" sz="2000" i="0" dirty="0">
                <a:latin typeface="Times New Roman" panose="02020603050405020304" pitchFamily="18" charset="0"/>
              </a:rPr>
              <a:t>AlGaN</a:t>
            </a:r>
            <a:r>
              <a:rPr lang="zh-CN" altLang="en-US" sz="2000" i="0" dirty="0">
                <a:latin typeface="Times New Roman" panose="02020603050405020304" pitchFamily="18" charset="0"/>
              </a:rPr>
              <a:t>小</a:t>
            </a:r>
            <a:endParaRPr lang="zh-CN" altLang="en-US" sz="2000" i="0" dirty="0">
              <a:latin typeface="Times New Roman" panose="02020603050405020304" pitchFamily="18" charset="0"/>
            </a:endParaRPr>
          </a:p>
          <a:p>
            <a:pPr>
              <a:buFont typeface="Wingdings" panose="05000000000000000000" pitchFamily="2" charset="2"/>
              <a:buChar char="Ø"/>
            </a:pPr>
            <a:r>
              <a:rPr lang="en-US" altLang="zh-CN" sz="2000" i="0" dirty="0">
                <a:latin typeface="Times New Roman" panose="02020603050405020304" pitchFamily="18" charset="0"/>
              </a:rPr>
              <a:t>MQB</a:t>
            </a:r>
            <a:r>
              <a:rPr lang="zh-CN" altLang="en-US" sz="2000" i="0" dirty="0">
                <a:latin typeface="Times New Roman" panose="02020603050405020304" pitchFamily="18" charset="0"/>
              </a:rPr>
              <a:t>中</a:t>
            </a:r>
            <a:r>
              <a:rPr lang="en-US" altLang="zh-CN" sz="2000" i="0" dirty="0">
                <a:latin typeface="Times New Roman" panose="02020603050405020304" pitchFamily="18" charset="0"/>
              </a:rPr>
              <a:t>Mg</a:t>
            </a:r>
            <a:r>
              <a:rPr lang="zh-CN" altLang="en-US" sz="2000" i="0" dirty="0">
                <a:latin typeface="Times New Roman" panose="02020603050405020304" pitchFamily="18" charset="0"/>
              </a:rPr>
              <a:t>激活能将被有效降低，这使得</a:t>
            </a:r>
            <a:r>
              <a:rPr lang="en-US" altLang="zh-CN" sz="2000" i="0" dirty="0">
                <a:latin typeface="Times New Roman" panose="02020603050405020304" pitchFamily="18" charset="0"/>
              </a:rPr>
              <a:t>MQB</a:t>
            </a:r>
            <a:r>
              <a:rPr lang="zh-CN" altLang="en-US" sz="2000" i="0" dirty="0">
                <a:latin typeface="Times New Roman" panose="02020603050405020304" pitchFamily="18" charset="0"/>
              </a:rPr>
              <a:t>的空穴浓度显著提高，从而增加了电子的扩散势垒，降低空穴的扩散势垒</a:t>
            </a:r>
            <a:endParaRPr lang="zh-CN" altLang="en-US" sz="2000" i="0" dirty="0">
              <a:latin typeface="Times New Roman" panose="02020603050405020304" pitchFamily="18" charset="0"/>
            </a:endParaRPr>
          </a:p>
          <a:p>
            <a:pPr>
              <a:buFont typeface="Wingdings" panose="05000000000000000000" pitchFamily="2" charset="2"/>
              <a:buChar char="Ø"/>
            </a:pPr>
            <a:r>
              <a:rPr lang="zh-CN" altLang="en-US" sz="2000" i="0" dirty="0">
                <a:latin typeface="Times New Roman" panose="02020603050405020304" pitchFamily="18" charset="0"/>
              </a:rPr>
              <a:t> 该</a:t>
            </a:r>
            <a:r>
              <a:rPr lang="en-US" altLang="zh-CN" sz="2000" i="0" dirty="0">
                <a:latin typeface="Times New Roman" panose="02020603050405020304" pitchFamily="18" charset="0"/>
              </a:rPr>
              <a:t>MQB</a:t>
            </a:r>
            <a:r>
              <a:rPr lang="zh-CN" altLang="en-US" sz="2000" i="0" dirty="0">
                <a:latin typeface="Times New Roman" panose="02020603050405020304" pitchFamily="18" charset="0"/>
              </a:rPr>
              <a:t>结构用于蓝紫光激光器（</a:t>
            </a:r>
            <a:r>
              <a:rPr lang="en-US" altLang="zh-CN" sz="2000" i="0" dirty="0">
                <a:latin typeface="Times New Roman" panose="02020603050405020304" pitchFamily="18" charset="0"/>
              </a:rPr>
              <a:t>LD</a:t>
            </a:r>
            <a:r>
              <a:rPr lang="zh-CN" altLang="en-US" sz="2000" i="0" dirty="0">
                <a:latin typeface="Times New Roman" panose="02020603050405020304" pitchFamily="18" charset="0"/>
              </a:rPr>
              <a:t>）中，阈值电流显著降低，功率效率明显增加，表明</a:t>
            </a:r>
            <a:r>
              <a:rPr lang="en-US" altLang="zh-CN" sz="2000" i="0" dirty="0">
                <a:latin typeface="Symbol" panose="05050102010706020507" pitchFamily="18" charset="2"/>
              </a:rPr>
              <a:t>h</a:t>
            </a:r>
            <a:r>
              <a:rPr lang="en-US" altLang="zh-CN" sz="2000" i="0" dirty="0">
                <a:latin typeface="Times New Roman" panose="02020603050405020304" pitchFamily="18" charset="0"/>
              </a:rPr>
              <a:t>ex</a:t>
            </a:r>
            <a:r>
              <a:rPr lang="zh-CN" altLang="en-US" sz="2000" i="0" dirty="0">
                <a:latin typeface="Times New Roman" panose="02020603050405020304" pitchFamily="18" charset="0"/>
              </a:rPr>
              <a:t>值在大注入条件下的增加。 </a:t>
            </a:r>
            <a:endParaRPr lang="zh-CN" altLang="en-US" sz="2000"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dirty="0"/>
          </a:p>
        </p:txBody>
      </p:sp>
      <p:pic>
        <p:nvPicPr>
          <p:cNvPr id="68610" name="Picture 2"/>
          <p:cNvPicPr>
            <a:picLocks noChangeAspect="1" noChangeArrowheads="1"/>
          </p:cNvPicPr>
          <p:nvPr/>
        </p:nvPicPr>
        <p:blipFill>
          <a:blip r:embed="rId1"/>
          <a:srcRect/>
          <a:stretch>
            <a:fillRect/>
          </a:stretch>
        </p:blipFill>
        <p:spPr bwMode="auto">
          <a:xfrm>
            <a:off x="1422760" y="597409"/>
            <a:ext cx="6319159" cy="4289648"/>
          </a:xfrm>
          <a:prstGeom prst="rect">
            <a:avLst/>
          </a:prstGeom>
          <a:noFill/>
          <a:ln w="9525">
            <a:noFill/>
            <a:miter lim="800000"/>
            <a:headEnd/>
            <a:tailEnd/>
          </a:ln>
          <a:effectLst/>
        </p:spPr>
      </p:pic>
      <p:sp>
        <p:nvSpPr>
          <p:cNvPr id="4" name="矩形 3"/>
          <p:cNvSpPr/>
          <p:nvPr/>
        </p:nvSpPr>
        <p:spPr>
          <a:xfrm>
            <a:off x="2099702" y="6243566"/>
            <a:ext cx="4554452" cy="369332"/>
          </a:xfrm>
          <a:prstGeom prst="rect">
            <a:avLst/>
          </a:prstGeom>
        </p:spPr>
        <p:txBody>
          <a:bodyPr wrap="none">
            <a:spAutoFit/>
          </a:bodyPr>
          <a:lstStyle/>
          <a:p>
            <a:r>
              <a:rPr lang="en-US" altLang="zh-CN" dirty="0" smtClean="0"/>
              <a:t>Journal of Applied Physics </a:t>
            </a:r>
            <a:r>
              <a:rPr lang="en-US" altLang="zh-CN" b="1" dirty="0" smtClean="0"/>
              <a:t>119, 105703 (2016);</a:t>
            </a:r>
            <a:endParaRPr lang="zh-CN" altLang="en-US" dirty="0"/>
          </a:p>
        </p:txBody>
      </p:sp>
      <p:sp>
        <p:nvSpPr>
          <p:cNvPr id="5" name="TextBox 4"/>
          <p:cNvSpPr txBox="1"/>
          <p:nvPr/>
        </p:nvSpPr>
        <p:spPr>
          <a:xfrm>
            <a:off x="341376" y="170688"/>
            <a:ext cx="6669024" cy="523220"/>
          </a:xfrm>
          <a:prstGeom prst="rect">
            <a:avLst/>
          </a:prstGeom>
          <a:noFill/>
        </p:spPr>
        <p:txBody>
          <a:bodyPr wrap="square" rtlCol="0">
            <a:spAutoFit/>
          </a:bodyPr>
          <a:lstStyle/>
          <a:p>
            <a:r>
              <a:rPr lang="zh-CN" altLang="en-US" sz="2800" b="1" dirty="0" smtClean="0"/>
              <a:t>电子阻挡层中的空穴驻留层</a:t>
            </a:r>
            <a:endParaRPr lang="zh-CN" altLang="en-US" sz="2800" b="1" dirty="0"/>
          </a:p>
        </p:txBody>
      </p:sp>
      <p:sp>
        <p:nvSpPr>
          <p:cNvPr id="6" name="矩形 5"/>
          <p:cNvSpPr/>
          <p:nvPr/>
        </p:nvSpPr>
        <p:spPr>
          <a:xfrm>
            <a:off x="1005840" y="4859542"/>
            <a:ext cx="7784592" cy="1200329"/>
          </a:xfrm>
          <a:prstGeom prst="rect">
            <a:avLst/>
          </a:prstGeom>
        </p:spPr>
        <p:txBody>
          <a:bodyPr wrap="square">
            <a:spAutoFit/>
          </a:bodyPr>
          <a:lstStyle/>
          <a:p>
            <a:r>
              <a:rPr lang="en-US" altLang="zh-CN" dirty="0" smtClean="0"/>
              <a:t>By inserting</a:t>
            </a:r>
            <a:r>
              <a:rPr lang="zh-CN" altLang="en-US" dirty="0" smtClean="0"/>
              <a:t> </a:t>
            </a:r>
            <a:r>
              <a:rPr lang="en-US" altLang="zh-CN" dirty="0" smtClean="0"/>
              <a:t>multiple HRLs in the EBL region instead of single HRL, the experimental external quantum efficiency</a:t>
            </a:r>
            <a:r>
              <a:rPr lang="zh-CN" altLang="en-US" dirty="0" smtClean="0"/>
              <a:t> </a:t>
            </a:r>
            <a:r>
              <a:rPr lang="en-US" altLang="zh-CN" dirty="0" smtClean="0"/>
              <a:t>is enhanced by 19.8%, while the serious droop ratio is markedly suppressed from 37.0% to</a:t>
            </a:r>
            <a:r>
              <a:rPr lang="zh-CN" altLang="en-US" dirty="0" smtClean="0"/>
              <a:t> </a:t>
            </a:r>
            <a:r>
              <a:rPr lang="en-US" altLang="zh-CN" dirty="0" smtClean="0"/>
              <a:t>27.6% at the high current injection of 100 A/cm2. </a:t>
            </a:r>
            <a:endParaRPr lang="zh-CN" altLang="en-US" dirty="0"/>
          </a:p>
        </p:txBody>
      </p:sp>
      <p:sp>
        <p:nvSpPr>
          <p:cNvPr id="7" name="矩形 6"/>
          <p:cNvSpPr/>
          <p:nvPr/>
        </p:nvSpPr>
        <p:spPr>
          <a:xfrm>
            <a:off x="993648" y="4556683"/>
            <a:ext cx="7321296" cy="369332"/>
          </a:xfrm>
          <a:prstGeom prst="rect">
            <a:avLst/>
          </a:prstGeom>
        </p:spPr>
        <p:txBody>
          <a:bodyPr wrap="square">
            <a:spAutoFit/>
          </a:bodyPr>
          <a:lstStyle/>
          <a:p>
            <a:r>
              <a:rPr lang="en-US" altLang="zh-CN" dirty="0" err="1" smtClean="0"/>
              <a:t>AlGaN</a:t>
            </a:r>
            <a:r>
              <a:rPr lang="en-US" altLang="zh-CN" dirty="0" smtClean="0"/>
              <a:t> layers (30 nm in total) and HRL</a:t>
            </a:r>
            <a:r>
              <a:rPr lang="zh-CN" altLang="en-US" dirty="0" smtClean="0"/>
              <a:t> </a:t>
            </a:r>
            <a:r>
              <a:rPr lang="en-US" altLang="zh-CN" dirty="0" smtClean="0"/>
              <a:t>layers (30 nm in total</a:t>
            </a:r>
            <a:r>
              <a:rPr lang="zh-CN" altLang="en-US" dirty="0" smtClean="0"/>
              <a:t> </a:t>
            </a:r>
            <a:r>
              <a:rPr lang="en-US" altLang="zh-CN" dirty="0" smtClean="0"/>
              <a:t>In0.01Ga0.99N</a:t>
            </a:r>
            <a:r>
              <a:rPr lang="en-US" altLang="zh-CN" dirty="0" smtClean="0"/>
              <a:t>).</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p:nvPr/>
        </p:nvSpPr>
        <p:spPr>
          <a:xfrm>
            <a:off x="-88900" y="242571"/>
            <a:ext cx="9232900" cy="850004"/>
          </a:xfrm>
          <a:prstGeom prst="rect">
            <a:avLst/>
          </a:prstGeom>
        </p:spPr>
        <p:txBody>
          <a:bodyPr vert="horz" wrap="square"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smtClean="0">
                <a:solidFill>
                  <a:srgbClr val="FF0066"/>
                </a:solidFill>
                <a:latin typeface="黑体" panose="02010609060101010101" pitchFamily="49" charset="-122"/>
                <a:ea typeface="黑体" panose="02010609060101010101" pitchFamily="49" charset="-122"/>
                <a:cs typeface="+mn-cs"/>
                <a:sym typeface="+mn-ea"/>
              </a:rPr>
              <a:t>3.1宽禁带半导体器件结构原理及仿真</a:t>
            </a:r>
            <a:endParaRPr lang="en-US" altLang="zh-CN" sz="3600" b="1" dirty="0">
              <a:solidFill>
                <a:srgbClr val="FF0066"/>
              </a:solidFill>
              <a:latin typeface="黑体" panose="02010609060101010101" pitchFamily="49" charset="-122"/>
              <a:ea typeface="黑体" panose="02010609060101010101" pitchFamily="49" charset="-122"/>
              <a:cs typeface="+mn-cs"/>
              <a:sym typeface="+mn-ea"/>
            </a:endParaRPr>
          </a:p>
        </p:txBody>
      </p:sp>
      <p:sp>
        <p:nvSpPr>
          <p:cNvPr id="3" name="Rectangle 3"/>
          <p:cNvSpPr txBox="1">
            <a:spLocks noChangeArrowheads="1"/>
          </p:cNvSpPr>
          <p:nvPr/>
        </p:nvSpPr>
        <p:spPr>
          <a:xfrm>
            <a:off x="467360" y="1278890"/>
            <a:ext cx="8506460" cy="4885690"/>
          </a:xfrm>
          <a:prstGeom prst="rect">
            <a:avLst/>
          </a:prstGeom>
          <a:solidFill>
            <a:srgbClr val="0000FF"/>
          </a:solidFill>
        </p:spPr>
        <p:txBody>
          <a:bodyPr vert="horz" rtlCol="0">
            <a:normAutofit fontScale="97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20000"/>
              </a:spcBef>
              <a:buClr>
                <a:srgbClr val="FFFFFF"/>
              </a:buClr>
              <a:buSzPct val="50000"/>
              <a:buFont typeface="Wingdings" panose="05000000000000000000" charset="0"/>
              <a:buChar char="Ø"/>
              <a:defRPr/>
            </a:pPr>
            <a:r>
              <a:rPr lang="en-US" altLang="zh-CN" sz="3200" dirty="0" smtClean="0">
                <a:solidFill>
                  <a:schemeClr val="bg1"/>
                </a:solidFill>
                <a:latin typeface="黑体" panose="02010609060101010101" pitchFamily="49" charset="-122"/>
                <a:ea typeface="黑体" panose="02010609060101010101" pitchFamily="49" charset="-122"/>
                <a:sym typeface="+mn-ea"/>
              </a:rPr>
              <a:t>pn</a:t>
            </a:r>
            <a:r>
              <a:rPr lang="zh-CN" altLang="en-US" sz="3200" dirty="0" smtClean="0">
                <a:solidFill>
                  <a:schemeClr val="bg1"/>
                </a:solidFill>
                <a:latin typeface="黑体" panose="02010609060101010101" pitchFamily="49" charset="-122"/>
                <a:ea typeface="黑体" panose="02010609060101010101" pitchFamily="49" charset="-122"/>
                <a:sym typeface="+mn-ea"/>
              </a:rPr>
              <a:t>结，异质结，量子阱</a:t>
            </a:r>
            <a:endParaRPr lang="zh-CN" altLang="en-US" sz="3200" dirty="0" smtClean="0">
              <a:solidFill>
                <a:schemeClr val="bg1"/>
              </a:solidFill>
              <a:latin typeface="黑体" panose="02010609060101010101" pitchFamily="49" charset="-122"/>
              <a:ea typeface="黑体" panose="02010609060101010101" pitchFamily="49" charset="-122"/>
              <a:sym typeface="+mn-ea"/>
            </a:endParaRPr>
          </a:p>
          <a:p>
            <a:pPr>
              <a:lnSpc>
                <a:spcPct val="150000"/>
              </a:lnSpc>
              <a:spcBef>
                <a:spcPct val="20000"/>
              </a:spcBef>
              <a:buClr>
                <a:srgbClr val="FFFFFF"/>
              </a:buClr>
              <a:buSzPct val="50000"/>
              <a:buFont typeface="Wingdings" panose="05000000000000000000" charset="0"/>
              <a:buChar char="Ø"/>
              <a:defRPr/>
            </a:pPr>
            <a:r>
              <a:rPr lang="zh-CN" altLang="en-US" sz="3200" dirty="0" smtClean="0">
                <a:solidFill>
                  <a:schemeClr val="bg1"/>
                </a:solidFill>
                <a:latin typeface="黑体" panose="02010609060101010101" pitchFamily="49" charset="-122"/>
                <a:ea typeface="黑体" panose="02010609060101010101" pitchFamily="49" charset="-122"/>
              </a:rPr>
              <a:t>电子驻留层（电子减速层）与</a:t>
            </a:r>
            <a:r>
              <a:rPr lang="zh-CN" altLang="en-US" sz="3200" dirty="0" smtClean="0">
                <a:solidFill>
                  <a:schemeClr val="bg1"/>
                </a:solidFill>
                <a:latin typeface="黑体" panose="02010609060101010101" pitchFamily="49" charset="-122"/>
                <a:ea typeface="黑体" panose="02010609060101010101" pitchFamily="49" charset="-122"/>
                <a:sym typeface="+mn-ea"/>
              </a:rPr>
              <a:t>电子阻挡层</a:t>
            </a:r>
            <a:endParaRPr lang="zh-CN" altLang="en-US" sz="3200" dirty="0" smtClean="0">
              <a:solidFill>
                <a:schemeClr val="bg1"/>
              </a:solidFill>
              <a:latin typeface="黑体" panose="02010609060101010101" pitchFamily="49" charset="-122"/>
              <a:ea typeface="黑体" panose="02010609060101010101" pitchFamily="49" charset="-122"/>
            </a:endParaRPr>
          </a:p>
          <a:p>
            <a:pPr>
              <a:lnSpc>
                <a:spcPct val="150000"/>
              </a:lnSpc>
              <a:spcBef>
                <a:spcPct val="20000"/>
              </a:spcBef>
              <a:buClr>
                <a:srgbClr val="FFFFFF"/>
              </a:buClr>
              <a:buSzPct val="50000"/>
              <a:buFont typeface="Wingdings" panose="05000000000000000000" charset="0"/>
              <a:buChar char="Ø"/>
              <a:defRPr/>
            </a:pPr>
            <a:r>
              <a:rPr lang="en-US" altLang="zh-CN" sz="3200" dirty="0" smtClean="0">
                <a:solidFill>
                  <a:srgbClr val="FFC000"/>
                </a:solidFill>
                <a:latin typeface="黑体" panose="02010609060101010101" pitchFamily="49" charset="-122"/>
                <a:ea typeface="黑体" panose="02010609060101010101" pitchFamily="49" charset="-122"/>
              </a:rPr>
              <a:t>DBR</a:t>
            </a:r>
            <a:r>
              <a:rPr lang="zh-CN" altLang="en-US" sz="3200" dirty="0" smtClean="0">
                <a:solidFill>
                  <a:srgbClr val="FFC000"/>
                </a:solidFill>
                <a:latin typeface="黑体" panose="02010609060101010101" pitchFamily="49" charset="-122"/>
                <a:ea typeface="黑体" panose="02010609060101010101" pitchFamily="49" charset="-122"/>
              </a:rPr>
              <a:t>结构</a:t>
            </a:r>
            <a:endParaRPr lang="en-US" altLang="zh-CN" sz="3200" dirty="0" smtClean="0">
              <a:solidFill>
                <a:srgbClr val="FFC000"/>
              </a:solidFill>
              <a:latin typeface="黑体" panose="02010609060101010101" pitchFamily="49" charset="-122"/>
              <a:ea typeface="黑体" panose="02010609060101010101" pitchFamily="49" charset="-122"/>
            </a:endParaRPr>
          </a:p>
          <a:p>
            <a:pPr>
              <a:lnSpc>
                <a:spcPct val="150000"/>
              </a:lnSpc>
              <a:spcBef>
                <a:spcPct val="20000"/>
              </a:spcBef>
              <a:buClr>
                <a:srgbClr val="FFFFFF"/>
              </a:buClr>
              <a:buSzPct val="50000"/>
              <a:buFont typeface="Wingdings" panose="05000000000000000000" charset="0"/>
              <a:buChar char="Ø"/>
              <a:defRPr/>
            </a:pPr>
            <a:r>
              <a:rPr lang="en-US" altLang="zh-CN" sz="3200" dirty="0" smtClean="0">
                <a:solidFill>
                  <a:schemeClr val="bg1"/>
                </a:solidFill>
                <a:latin typeface="黑体" panose="02010609060101010101" pitchFamily="49" charset="-122"/>
                <a:ea typeface="黑体" panose="02010609060101010101" pitchFamily="49" charset="-122"/>
              </a:rPr>
              <a:t>2DEG</a:t>
            </a:r>
            <a:r>
              <a:rPr lang="zh-CN" altLang="en-US" sz="3200" dirty="0" smtClean="0">
                <a:solidFill>
                  <a:schemeClr val="bg1"/>
                </a:solidFill>
                <a:latin typeface="黑体" panose="02010609060101010101" pitchFamily="49" charset="-122"/>
                <a:ea typeface="黑体" panose="02010609060101010101" pitchFamily="49" charset="-122"/>
              </a:rPr>
              <a:t>结构</a:t>
            </a:r>
            <a:endParaRPr lang="zh-CN" altLang="en-US" sz="3200" dirty="0" smtClean="0">
              <a:solidFill>
                <a:schemeClr val="bg1"/>
              </a:solidFill>
              <a:latin typeface="黑体" panose="02010609060101010101" pitchFamily="49" charset="-122"/>
              <a:ea typeface="黑体" panose="02010609060101010101" pitchFamily="49" charset="-122"/>
            </a:endParaRPr>
          </a:p>
          <a:p>
            <a:pPr>
              <a:lnSpc>
                <a:spcPct val="150000"/>
              </a:lnSpc>
              <a:spcBef>
                <a:spcPct val="20000"/>
              </a:spcBef>
              <a:buClr>
                <a:srgbClr val="FFFFFF"/>
              </a:buClr>
              <a:buSzPct val="50000"/>
              <a:buFont typeface="Wingdings" panose="05000000000000000000" charset="0"/>
              <a:buChar char="Ø"/>
              <a:defRPr/>
            </a:pPr>
            <a:r>
              <a:rPr lang="en-US" altLang="zh-CN" sz="3200" dirty="0" smtClean="0">
                <a:solidFill>
                  <a:schemeClr val="bg1"/>
                </a:solidFill>
                <a:latin typeface="黑体" panose="02010609060101010101" pitchFamily="49" charset="-122"/>
                <a:ea typeface="黑体" panose="02010609060101010101" pitchFamily="49" charset="-122"/>
              </a:rPr>
              <a:t>Crosslight</a:t>
            </a:r>
            <a:r>
              <a:rPr lang="zh-CN" altLang="en-US" sz="3200" dirty="0" smtClean="0">
                <a:solidFill>
                  <a:schemeClr val="bg1"/>
                </a:solidFill>
                <a:latin typeface="黑体" panose="02010609060101010101" pitchFamily="49" charset="-122"/>
                <a:ea typeface="黑体" panose="02010609060101010101" pitchFamily="49" charset="-122"/>
              </a:rPr>
              <a:t>仿真软件简介</a:t>
            </a:r>
            <a:endParaRPr lang="zh-CN" altLang="en-US" sz="3200" dirty="0" smtClean="0">
              <a:solidFill>
                <a:schemeClr val="bg1"/>
              </a:solidFill>
              <a:latin typeface="黑体" panose="02010609060101010101" pitchFamily="49" charset="-122"/>
              <a:ea typeface="黑体" panose="02010609060101010101" pitchFamily="49" charset="-122"/>
            </a:endParaRPr>
          </a:p>
          <a:p>
            <a:pPr>
              <a:lnSpc>
                <a:spcPct val="150000"/>
              </a:lnSpc>
              <a:spcBef>
                <a:spcPct val="20000"/>
              </a:spcBef>
              <a:buClr>
                <a:srgbClr val="FFFFFF"/>
              </a:buClr>
              <a:buSzPct val="50000"/>
              <a:buFont typeface="Wingdings" panose="05000000000000000000" charset="0"/>
              <a:buChar char="Ø"/>
              <a:defRPr/>
            </a:pPr>
            <a:r>
              <a:rPr lang="zh-CN" altLang="en-US" sz="3200" dirty="0" smtClean="0">
                <a:solidFill>
                  <a:schemeClr val="bg1"/>
                </a:solidFill>
                <a:latin typeface="黑体" panose="02010609060101010101" pitchFamily="49" charset="-122"/>
                <a:ea typeface="黑体" panose="02010609060101010101" pitchFamily="49" charset="-122"/>
              </a:rPr>
              <a:t>极化电场仿真</a:t>
            </a:r>
            <a:endParaRPr lang="zh-CN" altLang="en-US" sz="3200" dirty="0" smtClean="0">
              <a:solidFill>
                <a:schemeClr val="bg1"/>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sp>
        <p:nvSpPr>
          <p:cNvPr id="3" name="矩形 2"/>
          <p:cNvSpPr/>
          <p:nvPr/>
        </p:nvSpPr>
        <p:spPr>
          <a:xfrm>
            <a:off x="146304" y="917139"/>
            <a:ext cx="8650224" cy="1015663"/>
          </a:xfrm>
          <a:prstGeom prst="rect">
            <a:avLst/>
          </a:prstGeom>
        </p:spPr>
        <p:txBody>
          <a:bodyPr wrap="square">
            <a:spAutoFit/>
          </a:bodyPr>
          <a:lstStyle/>
          <a:p>
            <a:r>
              <a:rPr lang="zh-CN" altLang="en-US" sz="2000" dirty="0" smtClean="0"/>
              <a:t>分布</a:t>
            </a:r>
            <a:r>
              <a:rPr lang="zh-CN" altLang="nl-NL" sz="2000" dirty="0" smtClean="0"/>
              <a:t>布拉格反射器</a:t>
            </a:r>
            <a:r>
              <a:rPr lang="nl-NL" altLang="zh-CN" sz="2000" dirty="0" smtClean="0"/>
              <a:t>(</a:t>
            </a:r>
            <a:r>
              <a:rPr lang="en-US" altLang="zh-CN" sz="2000" dirty="0" smtClean="0"/>
              <a:t>D B R)</a:t>
            </a:r>
            <a:r>
              <a:rPr lang="zh-CN" altLang="en-US" sz="2000" dirty="0" smtClean="0"/>
              <a:t>由多层交替的高折射率和低折射率材料组成的周期结构</a:t>
            </a:r>
            <a:r>
              <a:rPr lang="en-US" altLang="zh-CN" sz="2000" dirty="0" smtClean="0"/>
              <a:t>, </a:t>
            </a:r>
            <a:r>
              <a:rPr lang="zh-CN" altLang="en-US" sz="2000" dirty="0" smtClean="0"/>
              <a:t>每层材料的光学厚度为中心反射波长的</a:t>
            </a:r>
            <a:r>
              <a:rPr lang="en-US" altLang="zh-CN" sz="2000" dirty="0" smtClean="0"/>
              <a:t>1/4</a:t>
            </a:r>
            <a:r>
              <a:rPr lang="zh-CN" altLang="en-US" sz="2000" dirty="0" smtClean="0"/>
              <a:t>。应用</a:t>
            </a:r>
            <a:r>
              <a:rPr lang="en-US" altLang="zh-CN" sz="2000" dirty="0" smtClean="0"/>
              <a:t>DBR</a:t>
            </a:r>
            <a:r>
              <a:rPr lang="zh-CN" altLang="en-US" sz="2000" dirty="0" smtClean="0"/>
              <a:t>结构有利于提高</a:t>
            </a:r>
            <a:r>
              <a:rPr lang="en-US" altLang="zh-CN" sz="2000" dirty="0" smtClean="0"/>
              <a:t>LED </a:t>
            </a:r>
            <a:r>
              <a:rPr lang="zh-CN" altLang="en-US" sz="2000" dirty="0" smtClean="0"/>
              <a:t>的出光效率和发光亮度</a:t>
            </a:r>
            <a:r>
              <a:rPr lang="en-US" altLang="zh-CN" sz="2000" dirty="0" smtClean="0"/>
              <a:t>, D B R </a:t>
            </a:r>
            <a:r>
              <a:rPr lang="zh-CN" altLang="en-US" sz="2000" dirty="0" smtClean="0"/>
              <a:t>在</a:t>
            </a:r>
            <a:r>
              <a:rPr lang="en-US" altLang="zh-CN" sz="2000" dirty="0" smtClean="0"/>
              <a:t>LED </a:t>
            </a:r>
            <a:r>
              <a:rPr lang="zh-CN" altLang="en-US" sz="2000" dirty="0" smtClean="0"/>
              <a:t>器件中的应用研究引起人们的重视</a:t>
            </a:r>
            <a:r>
              <a:rPr lang="en-US" altLang="zh-CN" sz="2000" dirty="0" smtClean="0"/>
              <a:t>.</a:t>
            </a:r>
            <a:endParaRPr lang="zh-CN" altLang="en-US" sz="2000" dirty="0"/>
          </a:p>
        </p:txBody>
      </p:sp>
      <p:sp>
        <p:nvSpPr>
          <p:cNvPr id="4" name="矩形 3"/>
          <p:cNvSpPr/>
          <p:nvPr/>
        </p:nvSpPr>
        <p:spPr>
          <a:xfrm>
            <a:off x="2520017" y="306062"/>
            <a:ext cx="3911648" cy="523220"/>
          </a:xfrm>
          <a:prstGeom prst="rect">
            <a:avLst/>
          </a:prstGeom>
        </p:spPr>
        <p:txBody>
          <a:bodyPr wrap="none">
            <a:spAutoFit/>
          </a:bodyPr>
          <a:lstStyle/>
          <a:p>
            <a:r>
              <a:rPr lang="zh-CN" altLang="en-US" sz="2800" b="1" dirty="0" smtClean="0"/>
              <a:t>分布</a:t>
            </a:r>
            <a:r>
              <a:rPr lang="zh-CN" altLang="nl-NL" sz="2800" b="1" dirty="0" smtClean="0"/>
              <a:t>布拉格反射器</a:t>
            </a:r>
            <a:r>
              <a:rPr lang="en-US" altLang="zh-CN" sz="2800" b="1" dirty="0" smtClean="0"/>
              <a:t>(DBR)</a:t>
            </a:r>
            <a:endParaRPr lang="zh-CN" altLang="en-US" sz="2800" b="1" dirty="0"/>
          </a:p>
        </p:txBody>
      </p:sp>
      <p:pic>
        <p:nvPicPr>
          <p:cNvPr id="69634" name="Picture 2"/>
          <p:cNvPicPr>
            <a:picLocks noChangeAspect="1" noChangeArrowheads="1"/>
          </p:cNvPicPr>
          <p:nvPr/>
        </p:nvPicPr>
        <p:blipFill>
          <a:blip r:embed="rId1"/>
          <a:srcRect/>
          <a:stretch>
            <a:fillRect/>
          </a:stretch>
        </p:blipFill>
        <p:spPr bwMode="auto">
          <a:xfrm>
            <a:off x="591058" y="2265298"/>
            <a:ext cx="7780940" cy="3647821"/>
          </a:xfrm>
          <a:prstGeom prst="rect">
            <a:avLst/>
          </a:prstGeom>
          <a:noFill/>
          <a:ln w="9525">
            <a:noFill/>
            <a:miter lim="800000"/>
            <a:headEnd/>
            <a:tailEnd/>
          </a:ln>
          <a:effectLst/>
        </p:spPr>
      </p:pic>
      <p:sp>
        <p:nvSpPr>
          <p:cNvPr id="6" name="矩形 5"/>
          <p:cNvSpPr/>
          <p:nvPr/>
        </p:nvSpPr>
        <p:spPr>
          <a:xfrm>
            <a:off x="652272" y="5934670"/>
            <a:ext cx="7979664" cy="646331"/>
          </a:xfrm>
          <a:prstGeom prst="rect">
            <a:avLst/>
          </a:prstGeom>
        </p:spPr>
        <p:txBody>
          <a:bodyPr wrap="square">
            <a:spAutoFit/>
          </a:bodyPr>
          <a:lstStyle/>
          <a:p>
            <a:r>
              <a:rPr lang="zh-CN" altLang="en-US" dirty="0" smtClean="0"/>
              <a:t>由光学薄膜理论知</a:t>
            </a:r>
            <a:r>
              <a:rPr lang="en-US" altLang="zh-CN" dirty="0" smtClean="0"/>
              <a:t>,D B R </a:t>
            </a:r>
            <a:r>
              <a:rPr lang="zh-CN" altLang="en-US" dirty="0" smtClean="0"/>
              <a:t>光谱反射率和半峰宽都随其材料折射率差的增大而增大</a:t>
            </a:r>
            <a:r>
              <a:rPr lang="en-US" altLang="zh-CN" dirty="0" smtClean="0"/>
              <a:t>, </a:t>
            </a:r>
            <a:r>
              <a:rPr lang="zh-CN" altLang="en-US" dirty="0" smtClean="0"/>
              <a:t>所以要想获得较好的</a:t>
            </a:r>
            <a:r>
              <a:rPr lang="en-US" altLang="zh-CN" dirty="0" smtClean="0"/>
              <a:t>D B R </a:t>
            </a:r>
            <a:r>
              <a:rPr lang="zh-CN" altLang="en-US" dirty="0" smtClean="0"/>
              <a:t>反射光谱</a:t>
            </a:r>
            <a:r>
              <a:rPr lang="en-US" altLang="zh-CN" dirty="0" smtClean="0"/>
              <a:t>, </a:t>
            </a:r>
            <a:r>
              <a:rPr lang="zh-CN" altLang="en-US" dirty="0" smtClean="0"/>
              <a:t>应该使其材料折射率差尽可能大。</a:t>
            </a:r>
            <a:endParaRPr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Picture 3"/>
          <p:cNvPicPr>
            <a:picLocks noChangeAspect="1" noChangeArrowheads="1"/>
          </p:cNvPicPr>
          <p:nvPr/>
        </p:nvPicPr>
        <p:blipFill>
          <a:blip r:embed="rId1"/>
          <a:srcRect/>
          <a:stretch>
            <a:fillRect/>
          </a:stretch>
        </p:blipFill>
        <p:spPr bwMode="auto">
          <a:xfrm>
            <a:off x="4384886" y="4045966"/>
            <a:ext cx="4574455" cy="2604770"/>
          </a:xfrm>
          <a:prstGeom prst="rect">
            <a:avLst/>
          </a:prstGeom>
          <a:noFill/>
          <a:ln w="9525">
            <a:noFill/>
            <a:miter lim="800000"/>
            <a:headEnd/>
            <a:tailEnd/>
          </a:ln>
          <a:effectLst/>
        </p:spPr>
      </p:pic>
      <p:sp>
        <p:nvSpPr>
          <p:cNvPr id="2" name="灯片编号占位符 1"/>
          <p:cNvSpPr>
            <a:spLocks noGrp="1"/>
          </p:cNvSpPr>
          <p:nvPr>
            <p:ph type="sldNum" sz="quarter" idx="12"/>
          </p:nvPr>
        </p:nvSpPr>
        <p:spPr>
          <a:xfrm>
            <a:off x="8180832" y="6492875"/>
            <a:ext cx="963168" cy="365125"/>
          </a:xfrm>
        </p:spPr>
        <p:txBody>
          <a:bodyPr/>
          <a:lstStyle/>
          <a:p>
            <a:fld id="{1B55865A-A129-4167-96A6-FFD843005680}" type="slidenum">
              <a:rPr lang="zh-CN" altLang="en-US" smtClean="0"/>
            </a:fld>
            <a:endParaRPr lang="zh-CN" altLang="en-US" dirty="0"/>
          </a:p>
        </p:txBody>
      </p:sp>
      <p:pic>
        <p:nvPicPr>
          <p:cNvPr id="70658" name="Picture 2"/>
          <p:cNvPicPr>
            <a:picLocks noChangeAspect="1" noChangeArrowheads="1"/>
          </p:cNvPicPr>
          <p:nvPr/>
        </p:nvPicPr>
        <p:blipFill>
          <a:blip r:embed="rId2"/>
          <a:srcRect/>
          <a:stretch>
            <a:fillRect/>
          </a:stretch>
        </p:blipFill>
        <p:spPr bwMode="auto">
          <a:xfrm>
            <a:off x="1767841" y="1065801"/>
            <a:ext cx="5718048" cy="2028170"/>
          </a:xfrm>
          <a:prstGeom prst="rect">
            <a:avLst/>
          </a:prstGeom>
          <a:noFill/>
          <a:ln w="9525">
            <a:noFill/>
            <a:miter lim="800000"/>
            <a:headEnd/>
            <a:tailEnd/>
          </a:ln>
          <a:effectLst/>
        </p:spPr>
      </p:pic>
      <p:sp>
        <p:nvSpPr>
          <p:cNvPr id="4" name="矩形 3"/>
          <p:cNvSpPr/>
          <p:nvPr/>
        </p:nvSpPr>
        <p:spPr>
          <a:xfrm>
            <a:off x="2532209" y="171950"/>
            <a:ext cx="3911648" cy="523220"/>
          </a:xfrm>
          <a:prstGeom prst="rect">
            <a:avLst/>
          </a:prstGeom>
        </p:spPr>
        <p:txBody>
          <a:bodyPr wrap="none">
            <a:spAutoFit/>
          </a:bodyPr>
          <a:lstStyle/>
          <a:p>
            <a:r>
              <a:rPr lang="zh-CN" altLang="en-US" sz="2800" b="1" dirty="0" smtClean="0"/>
              <a:t>分布</a:t>
            </a:r>
            <a:r>
              <a:rPr lang="zh-CN" altLang="nl-NL" sz="2800" b="1" dirty="0" smtClean="0"/>
              <a:t>布拉格反射器</a:t>
            </a:r>
            <a:r>
              <a:rPr lang="en-US" altLang="zh-CN" sz="2800" b="1" dirty="0" smtClean="0"/>
              <a:t>(DBR)</a:t>
            </a:r>
            <a:endParaRPr lang="zh-CN" altLang="en-US" sz="2800" b="1" dirty="0"/>
          </a:p>
        </p:txBody>
      </p:sp>
      <p:sp>
        <p:nvSpPr>
          <p:cNvPr id="5" name="TextBox 4"/>
          <p:cNvSpPr txBox="1"/>
          <p:nvPr/>
        </p:nvSpPr>
        <p:spPr>
          <a:xfrm>
            <a:off x="560832" y="3133344"/>
            <a:ext cx="8156448" cy="1200329"/>
          </a:xfrm>
          <a:prstGeom prst="rect">
            <a:avLst/>
          </a:prstGeom>
          <a:noFill/>
        </p:spPr>
        <p:txBody>
          <a:bodyPr wrap="square" rtlCol="0">
            <a:spAutoFit/>
          </a:bodyPr>
          <a:lstStyle/>
          <a:p>
            <a:r>
              <a:rPr lang="zh-CN" altLang="en-US" dirty="0" smtClean="0"/>
              <a:t>正装发光二极管（ＬＥＤ）芯片蓝宝石底部和倒装ＬＥＤ芯片ｐ型欧姆接触电极需要把芯片多量子阱（ＭＱＷ）方向入射的光反射回去，以提高ＬＥＤ的光</a:t>
            </a:r>
            <a:endParaRPr lang="zh-CN" altLang="en-US" dirty="0" smtClean="0"/>
          </a:p>
          <a:p>
            <a:r>
              <a:rPr lang="zh-CN" altLang="en-US" dirty="0" smtClean="0"/>
              <a:t>提取效率。Ａｌ、Ａｇ 和分布式布拉格反射镜（ＤＢＲ）等高反射率的反射镜技术被广泛采用。</a:t>
            </a:r>
            <a:endParaRPr lang="zh-CN" altLang="en-US" dirty="0"/>
          </a:p>
        </p:txBody>
      </p:sp>
      <p:sp>
        <p:nvSpPr>
          <p:cNvPr id="6" name="矩形 5"/>
          <p:cNvSpPr/>
          <p:nvPr/>
        </p:nvSpPr>
        <p:spPr>
          <a:xfrm>
            <a:off x="512064" y="4995595"/>
            <a:ext cx="3877056" cy="1200329"/>
          </a:xfrm>
          <a:prstGeom prst="rect">
            <a:avLst/>
          </a:prstGeom>
        </p:spPr>
        <p:txBody>
          <a:bodyPr wrap="square">
            <a:spAutoFit/>
          </a:bodyPr>
          <a:lstStyle/>
          <a:p>
            <a:r>
              <a:rPr lang="en-US" altLang="zh-CN" dirty="0" smtClean="0"/>
              <a:t>DBR</a:t>
            </a:r>
            <a:r>
              <a:rPr lang="zh-CN" altLang="en-US" dirty="0" smtClean="0"/>
              <a:t> 对</a:t>
            </a:r>
            <a:r>
              <a:rPr lang="en-US" altLang="zh-CN" dirty="0" smtClean="0"/>
              <a:t>(460nm): </a:t>
            </a:r>
            <a:endParaRPr lang="en-US" altLang="zh-CN" dirty="0" smtClean="0"/>
          </a:p>
          <a:p>
            <a:r>
              <a:rPr lang="en-US" altLang="zh-CN" dirty="0" smtClean="0"/>
              <a:t>SiO2</a:t>
            </a:r>
            <a:r>
              <a:rPr lang="zh-CN" altLang="en-US" dirty="0" smtClean="0"/>
              <a:t>（</a:t>
            </a:r>
            <a:r>
              <a:rPr lang="en-US" altLang="zh-CN" dirty="0" smtClean="0"/>
              <a:t>n=1.46, d1=78.7nm) TiO2 (n=2.53, d2=45.6nm)</a:t>
            </a:r>
            <a:endParaRPr lang="en-US" altLang="zh-CN" dirty="0" smtClean="0"/>
          </a:p>
          <a:p>
            <a:endParaRPr lang="zh-CN" altLang="en-US" dirty="0"/>
          </a:p>
        </p:txBody>
      </p:sp>
      <p:sp>
        <p:nvSpPr>
          <p:cNvPr id="8" name="矩形 7"/>
          <p:cNvSpPr/>
          <p:nvPr/>
        </p:nvSpPr>
        <p:spPr>
          <a:xfrm>
            <a:off x="335280" y="6211669"/>
            <a:ext cx="4572000" cy="646331"/>
          </a:xfrm>
          <a:prstGeom prst="rect">
            <a:avLst/>
          </a:prstGeom>
        </p:spPr>
        <p:txBody>
          <a:bodyPr>
            <a:spAutoFit/>
          </a:bodyPr>
          <a:lstStyle/>
          <a:p>
            <a:r>
              <a:rPr lang="en-US" altLang="zh-CN" dirty="0" smtClean="0"/>
              <a:t>JOURNAL OF LIGHTWAVE TECHNOLOGY, VOL. 26, NO. 17, SEPTEMBER 1, 2008 3131</a:t>
            </a:r>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pic>
        <p:nvPicPr>
          <p:cNvPr id="71682" name="Picture 2"/>
          <p:cNvPicPr>
            <a:picLocks noChangeAspect="1" noChangeArrowheads="1"/>
          </p:cNvPicPr>
          <p:nvPr/>
        </p:nvPicPr>
        <p:blipFill>
          <a:blip r:embed="rId1"/>
          <a:srcRect/>
          <a:stretch>
            <a:fillRect/>
          </a:stretch>
        </p:blipFill>
        <p:spPr bwMode="auto">
          <a:xfrm>
            <a:off x="482600" y="1031875"/>
            <a:ext cx="6299200" cy="4997450"/>
          </a:xfrm>
          <a:prstGeom prst="rect">
            <a:avLst/>
          </a:prstGeom>
          <a:noFill/>
          <a:ln w="9525">
            <a:noFill/>
            <a:miter lim="800000"/>
            <a:headEnd/>
            <a:tailEnd/>
          </a:ln>
          <a:effectLst/>
        </p:spPr>
      </p:pic>
      <p:sp>
        <p:nvSpPr>
          <p:cNvPr id="4" name="TextBox 3"/>
          <p:cNvSpPr txBox="1"/>
          <p:nvPr/>
        </p:nvSpPr>
        <p:spPr>
          <a:xfrm>
            <a:off x="1706880" y="182880"/>
            <a:ext cx="6230112" cy="523220"/>
          </a:xfrm>
          <a:prstGeom prst="rect">
            <a:avLst/>
          </a:prstGeom>
          <a:noFill/>
        </p:spPr>
        <p:txBody>
          <a:bodyPr wrap="square" rtlCol="0">
            <a:spAutoFit/>
          </a:bodyPr>
          <a:lstStyle/>
          <a:p>
            <a:pPr algn="ctr"/>
            <a:r>
              <a:rPr lang="zh-CN" altLang="en-US" sz="2800" b="1" dirty="0" smtClean="0"/>
              <a:t>多对</a:t>
            </a:r>
            <a:r>
              <a:rPr lang="en-US" altLang="zh-CN" sz="2800" b="1" dirty="0" smtClean="0"/>
              <a:t>DBR</a:t>
            </a:r>
            <a:r>
              <a:rPr lang="zh-CN" altLang="en-US" sz="2800" b="1" dirty="0" smtClean="0"/>
              <a:t>的反射率谱</a:t>
            </a:r>
            <a:endParaRPr lang="zh-CN" altLang="en-US" sz="2800" b="1" dirty="0"/>
          </a:p>
        </p:txBody>
      </p:sp>
      <p:sp>
        <p:nvSpPr>
          <p:cNvPr id="5" name="TextBox 4"/>
          <p:cNvSpPr txBox="1"/>
          <p:nvPr/>
        </p:nvSpPr>
        <p:spPr>
          <a:xfrm>
            <a:off x="6845300" y="1651000"/>
            <a:ext cx="2145030" cy="3322955"/>
          </a:xfrm>
          <a:prstGeom prst="rect">
            <a:avLst/>
          </a:prstGeom>
          <a:noFill/>
        </p:spPr>
        <p:txBody>
          <a:bodyPr wrap="square" rtlCol="0">
            <a:spAutoFit/>
          </a:bodyPr>
          <a:lstStyle/>
          <a:p>
            <a:pPr>
              <a:lnSpc>
                <a:spcPct val="150000"/>
              </a:lnSpc>
            </a:pPr>
            <a:r>
              <a:rPr lang="zh-CN" altLang="en-US" sz="2000" dirty="0" smtClean="0"/>
              <a:t>随着</a:t>
            </a:r>
            <a:r>
              <a:rPr lang="en-US" altLang="zh-CN" sz="2000" dirty="0" smtClean="0"/>
              <a:t>DBR</a:t>
            </a:r>
            <a:r>
              <a:rPr lang="zh-CN" altLang="en-US" sz="2000" dirty="0" smtClean="0"/>
              <a:t>周期数目的增加，反射率显著增加。半宽集中在中间区域。</a:t>
            </a:r>
            <a:endParaRPr lang="en-US" altLang="zh-CN" sz="2000" dirty="0" smtClean="0"/>
          </a:p>
          <a:p>
            <a:pPr>
              <a:lnSpc>
                <a:spcPct val="150000"/>
              </a:lnSpc>
            </a:pPr>
            <a:r>
              <a:rPr lang="en-US" altLang="zh-CN" sz="2000" dirty="0" smtClean="0"/>
              <a:t>2DBR</a:t>
            </a:r>
            <a:r>
              <a:rPr lang="zh-CN" altLang="en-US" sz="2000" dirty="0" smtClean="0"/>
              <a:t>反射率</a:t>
            </a:r>
            <a:r>
              <a:rPr lang="en-US" altLang="zh-CN" sz="2000" dirty="0" smtClean="0"/>
              <a:t>50%</a:t>
            </a:r>
            <a:r>
              <a:rPr lang="zh-CN" altLang="en-US" sz="2000" dirty="0" smtClean="0"/>
              <a:t>，六周期以上超过</a:t>
            </a:r>
            <a:r>
              <a:rPr lang="en-US" altLang="zh-CN" sz="2000" dirty="0" smtClean="0"/>
              <a:t>95%</a:t>
            </a:r>
            <a:r>
              <a:rPr lang="zh-CN" altLang="en-US" sz="2000" dirty="0" smtClean="0"/>
              <a:t>。</a:t>
            </a:r>
            <a:endParaRPr lang="zh-CN" altLang="en-US" sz="20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pic>
        <p:nvPicPr>
          <p:cNvPr id="72706" name="Picture 2"/>
          <p:cNvPicPr>
            <a:picLocks noChangeAspect="1" noChangeArrowheads="1"/>
          </p:cNvPicPr>
          <p:nvPr/>
        </p:nvPicPr>
        <p:blipFill>
          <a:blip r:embed="rId1" cstate="print"/>
          <a:srcRect/>
          <a:stretch>
            <a:fillRect/>
          </a:stretch>
        </p:blipFill>
        <p:spPr bwMode="auto">
          <a:xfrm>
            <a:off x="299360" y="150368"/>
            <a:ext cx="2536001" cy="6707632"/>
          </a:xfrm>
          <a:prstGeom prst="rect">
            <a:avLst/>
          </a:prstGeom>
          <a:noFill/>
          <a:ln w="9525">
            <a:noFill/>
            <a:miter lim="800000"/>
            <a:headEnd/>
            <a:tailEnd/>
          </a:ln>
          <a:effectLst/>
        </p:spPr>
      </p:pic>
      <p:pic>
        <p:nvPicPr>
          <p:cNvPr id="72707" name="Picture 3"/>
          <p:cNvPicPr>
            <a:picLocks noChangeAspect="1" noChangeArrowheads="1"/>
          </p:cNvPicPr>
          <p:nvPr/>
        </p:nvPicPr>
        <p:blipFill>
          <a:blip r:embed="rId2" cstate="print"/>
          <a:srcRect/>
          <a:stretch>
            <a:fillRect/>
          </a:stretch>
        </p:blipFill>
        <p:spPr bwMode="auto">
          <a:xfrm>
            <a:off x="3261914" y="260557"/>
            <a:ext cx="2496879" cy="6597443"/>
          </a:xfrm>
          <a:prstGeom prst="rect">
            <a:avLst/>
          </a:prstGeom>
          <a:noFill/>
          <a:ln w="9525">
            <a:noFill/>
            <a:miter lim="800000"/>
            <a:headEnd/>
            <a:tailEnd/>
          </a:ln>
          <a:effectLst/>
        </p:spPr>
      </p:pic>
      <p:sp>
        <p:nvSpPr>
          <p:cNvPr id="5" name="矩形 4"/>
          <p:cNvSpPr/>
          <p:nvPr/>
        </p:nvSpPr>
        <p:spPr>
          <a:xfrm>
            <a:off x="5808980" y="5551269"/>
            <a:ext cx="3335020" cy="923330"/>
          </a:xfrm>
          <a:prstGeom prst="rect">
            <a:avLst/>
          </a:prstGeom>
        </p:spPr>
        <p:txBody>
          <a:bodyPr wrap="square">
            <a:spAutoFit/>
          </a:bodyPr>
          <a:lstStyle/>
          <a:p>
            <a:r>
              <a:rPr lang="en-US" altLang="zh-CN" dirty="0" smtClean="0"/>
              <a:t>JOURNAL OF LIGHTWAVE TECHNOLOGY, VOL. 26, NO. 17, SEPTEMBER 1, 2008 3131</a:t>
            </a:r>
            <a:endParaRPr lang="zh-CN" altLang="en-US" dirty="0"/>
          </a:p>
        </p:txBody>
      </p:sp>
      <p:sp>
        <p:nvSpPr>
          <p:cNvPr id="6" name="TextBox 5"/>
          <p:cNvSpPr txBox="1"/>
          <p:nvPr/>
        </p:nvSpPr>
        <p:spPr>
          <a:xfrm>
            <a:off x="6087435" y="147379"/>
            <a:ext cx="2806700" cy="5908040"/>
          </a:xfrm>
          <a:prstGeom prst="rect">
            <a:avLst/>
          </a:prstGeom>
          <a:noFill/>
        </p:spPr>
        <p:txBody>
          <a:bodyPr wrap="square" rtlCol="0">
            <a:spAutoFit/>
          </a:bodyPr>
          <a:lstStyle/>
          <a:p>
            <a:pPr>
              <a:lnSpc>
                <a:spcPct val="150000"/>
              </a:lnSpc>
            </a:pPr>
            <a:r>
              <a:rPr lang="zh-CN" altLang="en-US" dirty="0" smtClean="0"/>
              <a:t>左图：</a:t>
            </a:r>
            <a:r>
              <a:rPr lang="en-US" altLang="zh-CN" dirty="0" smtClean="0"/>
              <a:t>DBR</a:t>
            </a:r>
            <a:r>
              <a:rPr lang="zh-CN" altLang="en-US" dirty="0" smtClean="0"/>
              <a:t>不同入射角下的反射率曲线。</a:t>
            </a:r>
            <a:endParaRPr lang="en-US" altLang="zh-CN" dirty="0" smtClean="0"/>
          </a:p>
          <a:p>
            <a:pPr>
              <a:lnSpc>
                <a:spcPct val="150000"/>
              </a:lnSpc>
            </a:pPr>
            <a:r>
              <a:rPr lang="en-US" altLang="zh-CN" dirty="0" smtClean="0"/>
              <a:t>0-60</a:t>
            </a:r>
            <a:r>
              <a:rPr lang="zh-CN" altLang="en-US" dirty="0" smtClean="0"/>
              <a:t>度反射率大小区别较小，但是宽度明显减少。</a:t>
            </a:r>
            <a:endParaRPr lang="en-US" altLang="zh-CN" dirty="0" smtClean="0"/>
          </a:p>
          <a:p>
            <a:pPr>
              <a:lnSpc>
                <a:spcPct val="150000"/>
              </a:lnSpc>
            </a:pPr>
            <a:endParaRPr lang="en-US" altLang="zh-CN" dirty="0" smtClean="0"/>
          </a:p>
          <a:p>
            <a:pPr>
              <a:lnSpc>
                <a:spcPct val="150000"/>
              </a:lnSpc>
            </a:pPr>
            <a:r>
              <a:rPr lang="zh-CN" altLang="en-US" dirty="0" smtClean="0"/>
              <a:t>右图：</a:t>
            </a:r>
            <a:r>
              <a:rPr lang="en-US" altLang="zh-CN" dirty="0" smtClean="0"/>
              <a:t>DBR+</a:t>
            </a:r>
            <a:r>
              <a:rPr lang="zh-CN" altLang="en-US" dirty="0" smtClean="0"/>
              <a:t>金属反射镜 不同入射角下的反射率曲线。</a:t>
            </a:r>
            <a:endParaRPr lang="en-US" altLang="zh-CN" dirty="0" smtClean="0"/>
          </a:p>
          <a:p>
            <a:pPr>
              <a:lnSpc>
                <a:spcPct val="150000"/>
              </a:lnSpc>
            </a:pPr>
            <a:r>
              <a:rPr lang="en-US" altLang="zh-CN" dirty="0" smtClean="0"/>
              <a:t>DBR+</a:t>
            </a:r>
            <a:r>
              <a:rPr lang="zh-CN" altLang="en-US" dirty="0" smtClean="0"/>
              <a:t>金属反射镜明显大于金属反射率。</a:t>
            </a:r>
            <a:endParaRPr lang="en-US" altLang="zh-CN" dirty="0" smtClean="0"/>
          </a:p>
          <a:p>
            <a:pPr>
              <a:lnSpc>
                <a:spcPct val="150000"/>
              </a:lnSpc>
            </a:pPr>
            <a:r>
              <a:rPr lang="zh-CN" altLang="en-US" dirty="0" smtClean="0"/>
              <a:t>反射率曲线宽度均有较大的提高。</a:t>
            </a:r>
            <a:endParaRPr lang="en-US" altLang="zh-CN" dirty="0" smtClean="0"/>
          </a:p>
          <a:p>
            <a:pPr>
              <a:lnSpc>
                <a:spcPct val="150000"/>
              </a:lnSpc>
            </a:pPr>
            <a:r>
              <a:rPr lang="zh-CN" altLang="en-US" dirty="0" smtClean="0"/>
              <a:t>周期数较小的</a:t>
            </a:r>
            <a:r>
              <a:rPr lang="en-US" altLang="zh-CN" dirty="0" smtClean="0"/>
              <a:t>DBR</a:t>
            </a:r>
            <a:r>
              <a:rPr lang="zh-CN" altLang="en-US" dirty="0" smtClean="0"/>
              <a:t>加入金属后反射率提高明显。</a:t>
            </a:r>
            <a:endParaRPr lang="en-US" altLang="zh-CN" dirty="0" smtClean="0"/>
          </a:p>
          <a:p>
            <a:pPr>
              <a:lnSpc>
                <a:spcPct val="150000"/>
              </a:lnSpc>
            </a:pPr>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p:nvPr/>
        </p:nvSpPr>
        <p:spPr>
          <a:xfrm>
            <a:off x="-88900" y="242571"/>
            <a:ext cx="9232900" cy="850004"/>
          </a:xfrm>
          <a:prstGeom prst="rect">
            <a:avLst/>
          </a:prstGeom>
        </p:spPr>
        <p:txBody>
          <a:bodyPr vert="horz" wrap="square"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smtClean="0">
                <a:solidFill>
                  <a:srgbClr val="FF0066"/>
                </a:solidFill>
                <a:latin typeface="黑体" panose="02010609060101010101" pitchFamily="49" charset="-122"/>
                <a:ea typeface="黑体" panose="02010609060101010101" pitchFamily="49" charset="-122"/>
                <a:cs typeface="+mn-cs"/>
                <a:sym typeface="+mn-ea"/>
              </a:rPr>
              <a:t>3.1宽禁带半导体器件结构原理及仿真</a:t>
            </a:r>
            <a:endParaRPr lang="en-US" altLang="zh-CN" sz="3600" b="1" dirty="0">
              <a:solidFill>
                <a:srgbClr val="FF0066"/>
              </a:solidFill>
              <a:latin typeface="黑体" panose="02010609060101010101" pitchFamily="49" charset="-122"/>
              <a:ea typeface="黑体" panose="02010609060101010101" pitchFamily="49" charset="-122"/>
              <a:cs typeface="+mn-cs"/>
              <a:sym typeface="+mn-ea"/>
            </a:endParaRPr>
          </a:p>
        </p:txBody>
      </p:sp>
      <p:sp>
        <p:nvSpPr>
          <p:cNvPr id="3" name="Rectangle 3"/>
          <p:cNvSpPr txBox="1">
            <a:spLocks noChangeArrowheads="1"/>
          </p:cNvSpPr>
          <p:nvPr/>
        </p:nvSpPr>
        <p:spPr>
          <a:xfrm>
            <a:off x="467360" y="1278890"/>
            <a:ext cx="8506460" cy="4885690"/>
          </a:xfrm>
          <a:prstGeom prst="rect">
            <a:avLst/>
          </a:prstGeom>
          <a:solidFill>
            <a:srgbClr val="0000FF"/>
          </a:solidFill>
        </p:spPr>
        <p:txBody>
          <a:bodyPr vert="horz" rtlCol="0">
            <a:normAutofit fontScale="97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20000"/>
              </a:spcBef>
              <a:buClr>
                <a:srgbClr val="FFFFFF"/>
              </a:buClr>
              <a:buSzPct val="50000"/>
              <a:buFont typeface="Wingdings" panose="05000000000000000000" charset="0"/>
              <a:buChar char="Ø"/>
              <a:defRPr/>
            </a:pPr>
            <a:r>
              <a:rPr lang="en-US" altLang="zh-CN" sz="3200" dirty="0" smtClean="0">
                <a:solidFill>
                  <a:schemeClr val="bg1"/>
                </a:solidFill>
                <a:latin typeface="黑体" panose="02010609060101010101" pitchFamily="49" charset="-122"/>
                <a:ea typeface="黑体" panose="02010609060101010101" pitchFamily="49" charset="-122"/>
                <a:sym typeface="+mn-ea"/>
              </a:rPr>
              <a:t>pn</a:t>
            </a:r>
            <a:r>
              <a:rPr lang="zh-CN" altLang="en-US" sz="3200" dirty="0" smtClean="0">
                <a:solidFill>
                  <a:schemeClr val="bg1"/>
                </a:solidFill>
                <a:latin typeface="黑体" panose="02010609060101010101" pitchFamily="49" charset="-122"/>
                <a:ea typeface="黑体" panose="02010609060101010101" pitchFamily="49" charset="-122"/>
                <a:sym typeface="+mn-ea"/>
              </a:rPr>
              <a:t>结，异质结，量子阱</a:t>
            </a:r>
            <a:endParaRPr lang="zh-CN" altLang="en-US" sz="3200" dirty="0" smtClean="0">
              <a:solidFill>
                <a:schemeClr val="bg1"/>
              </a:solidFill>
              <a:latin typeface="黑体" panose="02010609060101010101" pitchFamily="49" charset="-122"/>
              <a:ea typeface="黑体" panose="02010609060101010101" pitchFamily="49" charset="-122"/>
              <a:sym typeface="+mn-ea"/>
            </a:endParaRPr>
          </a:p>
          <a:p>
            <a:pPr>
              <a:lnSpc>
                <a:spcPct val="150000"/>
              </a:lnSpc>
              <a:spcBef>
                <a:spcPct val="20000"/>
              </a:spcBef>
              <a:buClr>
                <a:srgbClr val="FFFFFF"/>
              </a:buClr>
              <a:buSzPct val="50000"/>
              <a:buFont typeface="Wingdings" panose="05000000000000000000" charset="0"/>
              <a:buChar char="Ø"/>
              <a:defRPr/>
            </a:pPr>
            <a:r>
              <a:rPr lang="zh-CN" altLang="en-US" sz="3200" dirty="0" smtClean="0">
                <a:solidFill>
                  <a:schemeClr val="bg1"/>
                </a:solidFill>
                <a:latin typeface="黑体" panose="02010609060101010101" pitchFamily="49" charset="-122"/>
                <a:ea typeface="黑体" panose="02010609060101010101" pitchFamily="49" charset="-122"/>
              </a:rPr>
              <a:t>电子驻留层（电子减速层）与</a:t>
            </a:r>
            <a:r>
              <a:rPr lang="zh-CN" altLang="en-US" sz="3200" dirty="0" smtClean="0">
                <a:solidFill>
                  <a:schemeClr val="bg1"/>
                </a:solidFill>
                <a:latin typeface="黑体" panose="02010609060101010101" pitchFamily="49" charset="-122"/>
                <a:ea typeface="黑体" panose="02010609060101010101" pitchFamily="49" charset="-122"/>
                <a:sym typeface="+mn-ea"/>
              </a:rPr>
              <a:t>电子阻挡层</a:t>
            </a:r>
            <a:endParaRPr lang="zh-CN" altLang="en-US" sz="3200" dirty="0" smtClean="0">
              <a:solidFill>
                <a:schemeClr val="bg1"/>
              </a:solidFill>
              <a:latin typeface="黑体" panose="02010609060101010101" pitchFamily="49" charset="-122"/>
              <a:ea typeface="黑体" panose="02010609060101010101" pitchFamily="49" charset="-122"/>
            </a:endParaRPr>
          </a:p>
          <a:p>
            <a:pPr>
              <a:lnSpc>
                <a:spcPct val="150000"/>
              </a:lnSpc>
              <a:spcBef>
                <a:spcPct val="20000"/>
              </a:spcBef>
              <a:buClr>
                <a:srgbClr val="FFFFFF"/>
              </a:buClr>
              <a:buSzPct val="50000"/>
              <a:buFont typeface="Wingdings" panose="05000000000000000000" charset="0"/>
              <a:buChar char="Ø"/>
              <a:defRPr/>
            </a:pPr>
            <a:r>
              <a:rPr lang="en-US" altLang="zh-CN" sz="3200" dirty="0" smtClean="0">
                <a:solidFill>
                  <a:schemeClr val="bg1"/>
                </a:solidFill>
                <a:latin typeface="黑体" panose="02010609060101010101" pitchFamily="49" charset="-122"/>
                <a:ea typeface="黑体" panose="02010609060101010101" pitchFamily="49" charset="-122"/>
              </a:rPr>
              <a:t>DBR</a:t>
            </a:r>
            <a:r>
              <a:rPr lang="zh-CN" altLang="en-US" sz="3200" dirty="0" smtClean="0">
                <a:solidFill>
                  <a:schemeClr val="bg1"/>
                </a:solidFill>
                <a:latin typeface="黑体" panose="02010609060101010101" pitchFamily="49" charset="-122"/>
                <a:ea typeface="黑体" panose="02010609060101010101" pitchFamily="49" charset="-122"/>
              </a:rPr>
              <a:t>结构</a:t>
            </a:r>
            <a:endParaRPr lang="en-US" altLang="zh-CN" sz="3200" dirty="0" smtClean="0">
              <a:solidFill>
                <a:schemeClr val="bg1"/>
              </a:solidFill>
              <a:latin typeface="黑体" panose="02010609060101010101" pitchFamily="49" charset="-122"/>
              <a:ea typeface="黑体" panose="02010609060101010101" pitchFamily="49" charset="-122"/>
            </a:endParaRPr>
          </a:p>
          <a:p>
            <a:pPr>
              <a:lnSpc>
                <a:spcPct val="150000"/>
              </a:lnSpc>
              <a:spcBef>
                <a:spcPct val="20000"/>
              </a:spcBef>
              <a:buClr>
                <a:srgbClr val="FFFFFF"/>
              </a:buClr>
              <a:buSzPct val="50000"/>
              <a:buFont typeface="Wingdings" panose="05000000000000000000" charset="0"/>
              <a:buChar char="Ø"/>
              <a:defRPr/>
            </a:pPr>
            <a:r>
              <a:rPr lang="en-US" altLang="zh-CN" sz="3200" dirty="0" smtClean="0">
                <a:solidFill>
                  <a:schemeClr val="bg1"/>
                </a:solidFill>
                <a:latin typeface="黑体" panose="02010609060101010101" pitchFamily="49" charset="-122"/>
                <a:ea typeface="黑体" panose="02010609060101010101" pitchFamily="49" charset="-122"/>
              </a:rPr>
              <a:t>2DEG</a:t>
            </a:r>
            <a:r>
              <a:rPr lang="zh-CN" altLang="en-US" sz="3200" dirty="0" smtClean="0">
                <a:solidFill>
                  <a:schemeClr val="bg1"/>
                </a:solidFill>
                <a:latin typeface="黑体" panose="02010609060101010101" pitchFamily="49" charset="-122"/>
                <a:ea typeface="黑体" panose="02010609060101010101" pitchFamily="49" charset="-122"/>
              </a:rPr>
              <a:t>结构</a:t>
            </a:r>
            <a:endParaRPr lang="zh-CN" altLang="en-US" sz="3200" dirty="0" smtClean="0">
              <a:solidFill>
                <a:schemeClr val="bg1"/>
              </a:solidFill>
              <a:latin typeface="黑体" panose="02010609060101010101" pitchFamily="49" charset="-122"/>
              <a:ea typeface="黑体" panose="02010609060101010101" pitchFamily="49" charset="-122"/>
            </a:endParaRPr>
          </a:p>
          <a:p>
            <a:pPr>
              <a:lnSpc>
                <a:spcPct val="150000"/>
              </a:lnSpc>
              <a:spcBef>
                <a:spcPct val="20000"/>
              </a:spcBef>
              <a:buClr>
                <a:srgbClr val="FFFFFF"/>
              </a:buClr>
              <a:buSzPct val="50000"/>
              <a:buFont typeface="Wingdings" panose="05000000000000000000" charset="0"/>
              <a:buChar char="Ø"/>
              <a:defRPr/>
            </a:pPr>
            <a:r>
              <a:rPr lang="en-US" altLang="zh-CN" sz="3200" dirty="0" smtClean="0">
                <a:solidFill>
                  <a:schemeClr val="bg1"/>
                </a:solidFill>
                <a:latin typeface="黑体" panose="02010609060101010101" pitchFamily="49" charset="-122"/>
                <a:ea typeface="黑体" panose="02010609060101010101" pitchFamily="49" charset="-122"/>
              </a:rPr>
              <a:t>Crosslight</a:t>
            </a:r>
            <a:r>
              <a:rPr lang="zh-CN" altLang="en-US" sz="3200" dirty="0" smtClean="0">
                <a:solidFill>
                  <a:schemeClr val="bg1"/>
                </a:solidFill>
                <a:latin typeface="黑体" panose="02010609060101010101" pitchFamily="49" charset="-122"/>
                <a:ea typeface="黑体" panose="02010609060101010101" pitchFamily="49" charset="-122"/>
              </a:rPr>
              <a:t>仿真软件简介</a:t>
            </a:r>
            <a:endParaRPr lang="zh-CN" altLang="en-US" sz="3200" dirty="0" smtClean="0">
              <a:solidFill>
                <a:schemeClr val="bg1"/>
              </a:solidFill>
              <a:latin typeface="黑体" panose="02010609060101010101" pitchFamily="49" charset="-122"/>
              <a:ea typeface="黑体" panose="02010609060101010101" pitchFamily="49" charset="-122"/>
            </a:endParaRPr>
          </a:p>
          <a:p>
            <a:pPr>
              <a:lnSpc>
                <a:spcPct val="150000"/>
              </a:lnSpc>
              <a:spcBef>
                <a:spcPct val="20000"/>
              </a:spcBef>
              <a:buClr>
                <a:srgbClr val="FFFFFF"/>
              </a:buClr>
              <a:buSzPct val="50000"/>
              <a:buFont typeface="Wingdings" panose="05000000000000000000" charset="0"/>
              <a:buChar char="Ø"/>
              <a:defRPr/>
            </a:pPr>
            <a:r>
              <a:rPr lang="zh-CN" altLang="en-US" sz="3200" dirty="0" smtClean="0">
                <a:solidFill>
                  <a:schemeClr val="bg1"/>
                </a:solidFill>
                <a:latin typeface="黑体" panose="02010609060101010101" pitchFamily="49" charset="-122"/>
                <a:ea typeface="黑体" panose="02010609060101010101" pitchFamily="49" charset="-122"/>
              </a:rPr>
              <a:t>极化电场仿真</a:t>
            </a:r>
            <a:endParaRPr lang="zh-CN" altLang="en-US" sz="3200" dirty="0" smtClean="0">
              <a:solidFill>
                <a:schemeClr val="bg1"/>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pic>
        <p:nvPicPr>
          <p:cNvPr id="67586" name="Picture 2"/>
          <p:cNvPicPr>
            <a:picLocks noChangeAspect="1" noChangeArrowheads="1"/>
          </p:cNvPicPr>
          <p:nvPr/>
        </p:nvPicPr>
        <p:blipFill>
          <a:blip r:embed="rId1"/>
          <a:srcRect/>
          <a:stretch>
            <a:fillRect/>
          </a:stretch>
        </p:blipFill>
        <p:spPr bwMode="auto">
          <a:xfrm>
            <a:off x="268013" y="1321475"/>
            <a:ext cx="3918858" cy="4461944"/>
          </a:xfrm>
          <a:prstGeom prst="rect">
            <a:avLst/>
          </a:prstGeom>
          <a:noFill/>
          <a:ln w="9525">
            <a:noFill/>
            <a:miter lim="800000"/>
            <a:headEnd/>
            <a:tailEnd/>
          </a:ln>
          <a:effectLst/>
        </p:spPr>
      </p:pic>
      <p:sp>
        <p:nvSpPr>
          <p:cNvPr id="4" name="矩形 3"/>
          <p:cNvSpPr/>
          <p:nvPr/>
        </p:nvSpPr>
        <p:spPr>
          <a:xfrm>
            <a:off x="2473487" y="310634"/>
            <a:ext cx="4312655" cy="523220"/>
          </a:xfrm>
          <a:prstGeom prst="rect">
            <a:avLst/>
          </a:prstGeom>
        </p:spPr>
        <p:txBody>
          <a:bodyPr wrap="none">
            <a:spAutoFit/>
          </a:bodyPr>
          <a:lstStyle/>
          <a:p>
            <a:r>
              <a:rPr lang="en-US" altLang="zh-CN" sz="2800" b="1" dirty="0" smtClean="0"/>
              <a:t>ALD</a:t>
            </a:r>
            <a:r>
              <a:rPr lang="zh-CN" altLang="en-US" sz="2800" b="1" dirty="0" smtClean="0"/>
              <a:t>制备的</a:t>
            </a:r>
            <a:r>
              <a:rPr lang="en-US" altLang="zh-CN" sz="2800" b="1" dirty="0" smtClean="0"/>
              <a:t>TiO2/Al2O3</a:t>
            </a:r>
            <a:r>
              <a:rPr lang="zh-CN" altLang="en-US" sz="2800" b="1" dirty="0" smtClean="0"/>
              <a:t> </a:t>
            </a:r>
            <a:r>
              <a:rPr lang="en-US" altLang="zh-CN" sz="2800" b="1" dirty="0" smtClean="0"/>
              <a:t>DBR</a:t>
            </a:r>
            <a:endParaRPr lang="zh-CN" altLang="en-US" sz="2800" dirty="0"/>
          </a:p>
        </p:txBody>
      </p:sp>
      <p:pic>
        <p:nvPicPr>
          <p:cNvPr id="67587" name="Picture 3"/>
          <p:cNvPicPr>
            <a:picLocks noChangeAspect="1" noChangeArrowheads="1"/>
          </p:cNvPicPr>
          <p:nvPr/>
        </p:nvPicPr>
        <p:blipFill>
          <a:blip r:embed="rId2" cstate="print"/>
          <a:srcRect/>
          <a:stretch>
            <a:fillRect/>
          </a:stretch>
        </p:blipFill>
        <p:spPr bwMode="auto">
          <a:xfrm>
            <a:off x="4189261" y="1497725"/>
            <a:ext cx="4954739" cy="3059823"/>
          </a:xfrm>
          <a:prstGeom prst="rect">
            <a:avLst/>
          </a:prstGeom>
          <a:noFill/>
          <a:ln w="9525">
            <a:noFill/>
            <a:miter lim="800000"/>
            <a:headEnd/>
            <a:tailEnd/>
          </a:ln>
          <a:effectLst/>
        </p:spPr>
      </p:pic>
      <p:sp>
        <p:nvSpPr>
          <p:cNvPr id="6" name="矩形 5"/>
          <p:cNvSpPr/>
          <p:nvPr/>
        </p:nvSpPr>
        <p:spPr>
          <a:xfrm>
            <a:off x="5001185" y="5498803"/>
            <a:ext cx="3555973" cy="369332"/>
          </a:xfrm>
          <a:prstGeom prst="rect">
            <a:avLst/>
          </a:prstGeom>
        </p:spPr>
        <p:txBody>
          <a:bodyPr wrap="none">
            <a:spAutoFit/>
          </a:bodyPr>
          <a:lstStyle/>
          <a:p>
            <a:r>
              <a:rPr lang="en-US" altLang="zh-CN" dirty="0" smtClean="0"/>
              <a:t>Appl. Phys. Express 6 (2013) 022101</a:t>
            </a:r>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3" name="Picture 5"/>
          <p:cNvPicPr>
            <a:picLocks noChangeAspect="1" noChangeArrowheads="1"/>
          </p:cNvPicPr>
          <p:nvPr/>
        </p:nvPicPr>
        <p:blipFill>
          <a:blip r:embed="rId1"/>
          <a:srcRect/>
          <a:stretch>
            <a:fillRect/>
          </a:stretch>
        </p:blipFill>
        <p:spPr bwMode="auto">
          <a:xfrm>
            <a:off x="217369" y="891444"/>
            <a:ext cx="3783724" cy="2898476"/>
          </a:xfrm>
          <a:prstGeom prst="rect">
            <a:avLst/>
          </a:prstGeom>
          <a:noFill/>
          <a:ln w="9525">
            <a:noFill/>
            <a:miter lim="800000"/>
            <a:headEnd/>
            <a:tailEnd/>
          </a:ln>
          <a:effectLst/>
        </p:spPr>
      </p:pic>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pic>
        <p:nvPicPr>
          <p:cNvPr id="68610" name="Picture 2"/>
          <p:cNvPicPr>
            <a:picLocks noChangeAspect="1" noChangeArrowheads="1"/>
          </p:cNvPicPr>
          <p:nvPr/>
        </p:nvPicPr>
        <p:blipFill>
          <a:blip r:embed="rId2" cstate="print"/>
          <a:srcRect/>
          <a:stretch>
            <a:fillRect/>
          </a:stretch>
        </p:blipFill>
        <p:spPr bwMode="auto">
          <a:xfrm>
            <a:off x="424815" y="891540"/>
            <a:ext cx="3576320" cy="5320030"/>
          </a:xfrm>
          <a:prstGeom prst="rect">
            <a:avLst/>
          </a:prstGeom>
          <a:noFill/>
          <a:ln w="9525">
            <a:noFill/>
            <a:miter lim="800000"/>
            <a:headEnd/>
            <a:tailEnd/>
          </a:ln>
          <a:effectLst/>
        </p:spPr>
      </p:pic>
      <p:sp>
        <p:nvSpPr>
          <p:cNvPr id="4" name="TextBox 3"/>
          <p:cNvSpPr txBox="1"/>
          <p:nvPr/>
        </p:nvSpPr>
        <p:spPr>
          <a:xfrm>
            <a:off x="1639614" y="283779"/>
            <a:ext cx="5990896" cy="523220"/>
          </a:xfrm>
          <a:prstGeom prst="rect">
            <a:avLst/>
          </a:prstGeom>
          <a:noFill/>
        </p:spPr>
        <p:txBody>
          <a:bodyPr wrap="square" rtlCol="0">
            <a:spAutoFit/>
          </a:bodyPr>
          <a:lstStyle/>
          <a:p>
            <a:pPr algn="ctr"/>
            <a:r>
              <a:rPr lang="en-US" altLang="zh-CN" sz="2800" b="1" dirty="0" err="1" smtClean="0"/>
              <a:t>AlGaN</a:t>
            </a:r>
            <a:r>
              <a:rPr lang="en-US" altLang="zh-CN" sz="2800" b="1" dirty="0" smtClean="0"/>
              <a:t>/</a:t>
            </a:r>
            <a:r>
              <a:rPr lang="en-US" altLang="zh-CN" sz="2800" b="1" dirty="0" err="1" smtClean="0"/>
              <a:t>GaN</a:t>
            </a:r>
            <a:r>
              <a:rPr lang="zh-CN" altLang="en-US" sz="2800" b="1" dirty="0" smtClean="0"/>
              <a:t> </a:t>
            </a:r>
            <a:r>
              <a:rPr lang="en-US" altLang="zh-CN" sz="2800" b="1" dirty="0" smtClean="0"/>
              <a:t>DBR</a:t>
            </a:r>
            <a:endParaRPr lang="zh-CN" altLang="en-US" sz="2800" b="1" dirty="0"/>
          </a:p>
        </p:txBody>
      </p:sp>
      <p:pic>
        <p:nvPicPr>
          <p:cNvPr id="68611" name="Picture 3"/>
          <p:cNvPicPr>
            <a:picLocks noChangeAspect="1" noChangeArrowheads="1"/>
          </p:cNvPicPr>
          <p:nvPr/>
        </p:nvPicPr>
        <p:blipFill>
          <a:blip r:embed="rId3"/>
          <a:srcRect/>
          <a:stretch>
            <a:fillRect/>
          </a:stretch>
        </p:blipFill>
        <p:spPr bwMode="auto">
          <a:xfrm>
            <a:off x="4098929" y="1260168"/>
            <a:ext cx="4783319" cy="3105478"/>
          </a:xfrm>
          <a:prstGeom prst="rect">
            <a:avLst/>
          </a:prstGeom>
          <a:noFill/>
          <a:ln w="9525">
            <a:noFill/>
            <a:miter lim="800000"/>
            <a:headEnd/>
            <a:tailEnd/>
          </a:ln>
          <a:effectLst/>
        </p:spPr>
      </p:pic>
      <p:sp>
        <p:nvSpPr>
          <p:cNvPr id="6" name="矩形 5"/>
          <p:cNvSpPr/>
          <p:nvPr/>
        </p:nvSpPr>
        <p:spPr>
          <a:xfrm>
            <a:off x="0" y="6211669"/>
            <a:ext cx="4572000" cy="645160"/>
          </a:xfrm>
          <a:prstGeom prst="rect">
            <a:avLst/>
          </a:prstGeom>
        </p:spPr>
        <p:txBody>
          <a:bodyPr>
            <a:spAutoFit/>
          </a:bodyPr>
          <a:lstStyle/>
          <a:p>
            <a:r>
              <a:rPr lang="en-US" altLang="zh-CN" dirty="0" smtClean="0"/>
              <a:t>Reflections of </a:t>
            </a:r>
            <a:r>
              <a:rPr lang="en-US" altLang="zh-CN" dirty="0" err="1" smtClean="0"/>
              <a:t>AlGaNGaN</a:t>
            </a:r>
            <a:r>
              <a:rPr lang="en-US" altLang="zh-CN" dirty="0" smtClean="0"/>
              <a:t> DBR with normal incident TE</a:t>
            </a:r>
            <a:r>
              <a:rPr lang="zh-CN" altLang="en-US" dirty="0" smtClean="0"/>
              <a:t> </a:t>
            </a:r>
            <a:r>
              <a:rPr lang="en-US" altLang="zh-CN" dirty="0" smtClean="0"/>
              <a:t>light from </a:t>
            </a:r>
            <a:r>
              <a:rPr lang="en-US" altLang="zh-CN" dirty="0" smtClean="0">
                <a:sym typeface="+mn-ea"/>
              </a:rPr>
              <a:t>a) air, b) </a:t>
            </a:r>
            <a:r>
              <a:rPr lang="en-US" altLang="zh-CN" dirty="0" err="1" smtClean="0"/>
              <a:t>GaN</a:t>
            </a:r>
            <a:r>
              <a:rPr lang="en-US" altLang="zh-CN" dirty="0" smtClean="0"/>
              <a:t>.</a:t>
            </a:r>
            <a:endParaRPr lang="en-US" altLang="zh-CN" dirty="0" smtClean="0"/>
          </a:p>
        </p:txBody>
      </p:sp>
      <p:sp>
        <p:nvSpPr>
          <p:cNvPr id="7" name="矩形 6"/>
          <p:cNvSpPr/>
          <p:nvPr/>
        </p:nvSpPr>
        <p:spPr>
          <a:xfrm>
            <a:off x="4099033" y="4557449"/>
            <a:ext cx="4745421" cy="1754326"/>
          </a:xfrm>
          <a:prstGeom prst="rect">
            <a:avLst/>
          </a:prstGeom>
        </p:spPr>
        <p:txBody>
          <a:bodyPr wrap="square">
            <a:spAutoFit/>
          </a:bodyPr>
          <a:lstStyle/>
          <a:p>
            <a:r>
              <a:rPr lang="en-US" altLang="zh-CN" dirty="0" smtClean="0"/>
              <a:t>Reflections of </a:t>
            </a:r>
            <a:r>
              <a:rPr lang="en-US" altLang="zh-CN" dirty="0" err="1" smtClean="0"/>
              <a:t>AlGaN</a:t>
            </a:r>
            <a:r>
              <a:rPr lang="en-US" altLang="zh-CN" dirty="0"/>
              <a:t>/</a:t>
            </a:r>
            <a:r>
              <a:rPr lang="en-US" altLang="zh-CN" dirty="0" err="1" smtClean="0"/>
              <a:t>GaN</a:t>
            </a:r>
            <a:r>
              <a:rPr lang="en-US" altLang="zh-CN" dirty="0" smtClean="0"/>
              <a:t> </a:t>
            </a:r>
            <a:r>
              <a:rPr lang="en-US" altLang="zh-CN" dirty="0" smtClean="0"/>
              <a:t>DBR with incident light from</a:t>
            </a:r>
            <a:r>
              <a:rPr lang="zh-CN" altLang="en-US" dirty="0" smtClean="0"/>
              <a:t> </a:t>
            </a:r>
            <a:r>
              <a:rPr lang="en-US" altLang="zh-CN" dirty="0" err="1" smtClean="0"/>
              <a:t>GaN</a:t>
            </a:r>
            <a:r>
              <a:rPr lang="en-US" altLang="zh-CN" dirty="0" smtClean="0"/>
              <a:t>. The solid curve represents normal incidence, the connected</a:t>
            </a:r>
            <a:r>
              <a:rPr lang="zh-CN" altLang="en-US" dirty="0" smtClean="0"/>
              <a:t> </a:t>
            </a:r>
            <a:r>
              <a:rPr lang="en-US" altLang="zh-CN" dirty="0" smtClean="0"/>
              <a:t>circles represent 5 degrees slanted incidence, and the dashed curve</a:t>
            </a:r>
            <a:r>
              <a:rPr lang="zh-CN" altLang="en-US" dirty="0" smtClean="0"/>
              <a:t> </a:t>
            </a:r>
            <a:r>
              <a:rPr lang="en-US" altLang="zh-CN" dirty="0" smtClean="0"/>
              <a:t>represents 10 degrees slanted incidence</a:t>
            </a:r>
            <a:endParaRPr lang="zh-CN" altLang="en-US" dirty="0"/>
          </a:p>
        </p:txBody>
      </p:sp>
      <p:sp>
        <p:nvSpPr>
          <p:cNvPr id="10" name="矩形 9"/>
          <p:cNvSpPr/>
          <p:nvPr/>
        </p:nvSpPr>
        <p:spPr>
          <a:xfrm>
            <a:off x="4272455" y="6211669"/>
            <a:ext cx="3752193" cy="646331"/>
          </a:xfrm>
          <a:prstGeom prst="rect">
            <a:avLst/>
          </a:prstGeom>
        </p:spPr>
        <p:txBody>
          <a:bodyPr wrap="square">
            <a:spAutoFit/>
          </a:bodyPr>
          <a:lstStyle/>
          <a:p>
            <a:r>
              <a:rPr lang="en-US" altLang="zh-CN" dirty="0" smtClean="0"/>
              <a:t>APPLIED OPTICS  Vol. 46, No. 21</a:t>
            </a:r>
            <a:r>
              <a:rPr lang="zh-CN" altLang="en-US" dirty="0" smtClean="0"/>
              <a:t>， </a:t>
            </a:r>
            <a:r>
              <a:rPr lang="en-US" altLang="zh-CN" dirty="0" smtClean="0"/>
              <a:t>4764 </a:t>
            </a:r>
            <a:r>
              <a:rPr lang="zh-CN" altLang="en-US" dirty="0" smtClean="0"/>
              <a:t>，</a:t>
            </a:r>
            <a:r>
              <a:rPr lang="en-US" altLang="zh-CN" dirty="0" smtClean="0"/>
              <a:t>  20 July 2007</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6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6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7" grpId="0"/>
      <p:bldP spid="10"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pic>
        <p:nvPicPr>
          <p:cNvPr id="69634" name="Picture 2"/>
          <p:cNvPicPr>
            <a:picLocks noChangeAspect="1" noChangeArrowheads="1"/>
          </p:cNvPicPr>
          <p:nvPr/>
        </p:nvPicPr>
        <p:blipFill>
          <a:blip r:embed="rId1"/>
          <a:srcRect/>
          <a:stretch>
            <a:fillRect/>
          </a:stretch>
        </p:blipFill>
        <p:spPr bwMode="auto">
          <a:xfrm>
            <a:off x="545224" y="1193910"/>
            <a:ext cx="4196957" cy="3961414"/>
          </a:xfrm>
          <a:prstGeom prst="rect">
            <a:avLst/>
          </a:prstGeom>
          <a:noFill/>
          <a:ln w="9525">
            <a:noFill/>
            <a:miter lim="800000"/>
            <a:headEnd/>
            <a:tailEnd/>
          </a:ln>
          <a:effectLst/>
        </p:spPr>
      </p:pic>
      <p:sp>
        <p:nvSpPr>
          <p:cNvPr id="4" name="TextBox 3"/>
          <p:cNvSpPr txBox="1"/>
          <p:nvPr/>
        </p:nvSpPr>
        <p:spPr>
          <a:xfrm>
            <a:off x="3216165" y="362607"/>
            <a:ext cx="3421118" cy="523220"/>
          </a:xfrm>
          <a:prstGeom prst="rect">
            <a:avLst/>
          </a:prstGeom>
          <a:noFill/>
        </p:spPr>
        <p:txBody>
          <a:bodyPr wrap="square" rtlCol="0">
            <a:spAutoFit/>
          </a:bodyPr>
          <a:lstStyle/>
          <a:p>
            <a:r>
              <a:rPr lang="en-US" altLang="zh-CN" sz="2800" b="1" dirty="0" err="1" smtClean="0"/>
              <a:t>AlGaN</a:t>
            </a:r>
            <a:r>
              <a:rPr lang="en-US" altLang="zh-CN" sz="2800" b="1" dirty="0" smtClean="0"/>
              <a:t>/</a:t>
            </a:r>
            <a:r>
              <a:rPr lang="en-US" altLang="zh-CN" sz="2800" b="1" dirty="0" err="1" smtClean="0"/>
              <a:t>AlN</a:t>
            </a:r>
            <a:r>
              <a:rPr lang="zh-CN" altLang="en-US" sz="2800" b="1" dirty="0" smtClean="0"/>
              <a:t> </a:t>
            </a:r>
            <a:r>
              <a:rPr lang="en-US" altLang="zh-CN" sz="2800" b="1" dirty="0" smtClean="0"/>
              <a:t>DBR</a:t>
            </a:r>
            <a:endParaRPr lang="en-US" altLang="zh-CN" sz="2800" b="1" dirty="0" smtClean="0"/>
          </a:p>
        </p:txBody>
      </p:sp>
      <p:pic>
        <p:nvPicPr>
          <p:cNvPr id="69635" name="Picture 3"/>
          <p:cNvPicPr>
            <a:picLocks noChangeAspect="1" noChangeArrowheads="1"/>
          </p:cNvPicPr>
          <p:nvPr/>
        </p:nvPicPr>
        <p:blipFill>
          <a:blip r:embed="rId2"/>
          <a:srcRect/>
          <a:stretch>
            <a:fillRect/>
          </a:stretch>
        </p:blipFill>
        <p:spPr bwMode="auto">
          <a:xfrm>
            <a:off x="5248275" y="725213"/>
            <a:ext cx="3895725" cy="5029200"/>
          </a:xfrm>
          <a:prstGeom prst="rect">
            <a:avLst/>
          </a:prstGeom>
          <a:noFill/>
          <a:ln w="9525">
            <a:noFill/>
            <a:miter lim="800000"/>
            <a:headEnd/>
            <a:tailEnd/>
          </a:ln>
          <a:effectLst/>
        </p:spPr>
      </p:pic>
      <p:sp>
        <p:nvSpPr>
          <p:cNvPr id="6" name="矩形 5"/>
          <p:cNvSpPr/>
          <p:nvPr/>
        </p:nvSpPr>
        <p:spPr>
          <a:xfrm>
            <a:off x="3252928" y="6239782"/>
            <a:ext cx="3615605" cy="369332"/>
          </a:xfrm>
          <a:prstGeom prst="rect">
            <a:avLst/>
          </a:prstGeom>
        </p:spPr>
        <p:txBody>
          <a:bodyPr wrap="none">
            <a:spAutoFit/>
          </a:bodyPr>
          <a:lstStyle/>
          <a:p>
            <a:r>
              <a:rPr lang="en-US" altLang="zh-CN" dirty="0" smtClean="0"/>
              <a:t>phys. stat. sol. (a) </a:t>
            </a:r>
            <a:r>
              <a:rPr lang="en-US" altLang="zh-CN" b="1" dirty="0" smtClean="0"/>
              <a:t>201, No. 12 (2004)</a:t>
            </a:r>
            <a:endParaRPr lang="zh-CN" altLang="en-US" dirty="0"/>
          </a:p>
        </p:txBody>
      </p:sp>
      <p:pic>
        <p:nvPicPr>
          <p:cNvPr id="69636" name="Picture 4"/>
          <p:cNvPicPr>
            <a:picLocks noChangeAspect="1" noChangeArrowheads="1"/>
          </p:cNvPicPr>
          <p:nvPr/>
        </p:nvPicPr>
        <p:blipFill>
          <a:blip r:embed="rId3"/>
          <a:srcRect/>
          <a:stretch>
            <a:fillRect/>
          </a:stretch>
        </p:blipFill>
        <p:spPr bwMode="auto">
          <a:xfrm>
            <a:off x="549659" y="5104086"/>
            <a:ext cx="4733925" cy="68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pic>
        <p:nvPicPr>
          <p:cNvPr id="66562" name="Picture 2"/>
          <p:cNvPicPr>
            <a:picLocks noChangeAspect="1" noChangeArrowheads="1"/>
          </p:cNvPicPr>
          <p:nvPr/>
        </p:nvPicPr>
        <p:blipFill>
          <a:blip r:embed="rId1"/>
          <a:srcRect/>
          <a:stretch>
            <a:fillRect/>
          </a:stretch>
        </p:blipFill>
        <p:spPr bwMode="auto">
          <a:xfrm>
            <a:off x="1390648" y="648586"/>
            <a:ext cx="6340771" cy="3043570"/>
          </a:xfrm>
          <a:prstGeom prst="rect">
            <a:avLst/>
          </a:prstGeom>
          <a:noFill/>
          <a:ln w="9525">
            <a:noFill/>
            <a:miter lim="800000"/>
            <a:headEnd/>
            <a:tailEnd/>
          </a:ln>
          <a:effectLst/>
        </p:spPr>
      </p:pic>
      <p:sp>
        <p:nvSpPr>
          <p:cNvPr id="4" name="矩形 3"/>
          <p:cNvSpPr/>
          <p:nvPr/>
        </p:nvSpPr>
        <p:spPr>
          <a:xfrm>
            <a:off x="3744320" y="171950"/>
            <a:ext cx="2536272" cy="523220"/>
          </a:xfrm>
          <a:prstGeom prst="rect">
            <a:avLst/>
          </a:prstGeom>
        </p:spPr>
        <p:txBody>
          <a:bodyPr wrap="none">
            <a:spAutoFit/>
          </a:bodyPr>
          <a:lstStyle/>
          <a:p>
            <a:r>
              <a:rPr lang="en-US" altLang="zh-CN" sz="2800" b="1" dirty="0" err="1" smtClean="0"/>
              <a:t>GaN</a:t>
            </a:r>
            <a:r>
              <a:rPr lang="zh-CN" altLang="en-US" sz="2800" b="1" dirty="0" smtClean="0"/>
              <a:t>纳米孔</a:t>
            </a:r>
            <a:r>
              <a:rPr lang="en-US" altLang="zh-CN" sz="2800" b="1" dirty="0" smtClean="0"/>
              <a:t>DBR</a:t>
            </a:r>
            <a:endParaRPr lang="zh-CN" altLang="en-US" sz="2800" b="1" dirty="0"/>
          </a:p>
        </p:txBody>
      </p:sp>
      <p:sp>
        <p:nvSpPr>
          <p:cNvPr id="5" name="矩形 4"/>
          <p:cNvSpPr/>
          <p:nvPr/>
        </p:nvSpPr>
        <p:spPr>
          <a:xfrm>
            <a:off x="4556707" y="6295879"/>
            <a:ext cx="3433248" cy="369332"/>
          </a:xfrm>
          <a:prstGeom prst="rect">
            <a:avLst/>
          </a:prstGeom>
        </p:spPr>
        <p:txBody>
          <a:bodyPr wrap="none">
            <a:spAutoFit/>
          </a:bodyPr>
          <a:lstStyle/>
          <a:p>
            <a:r>
              <a:rPr lang="en-US" altLang="zh-CN" dirty="0" smtClean="0"/>
              <a:t>Scientific </a:t>
            </a:r>
            <a:r>
              <a:rPr lang="en-US" altLang="zh-CN" b="1" dirty="0" smtClean="0"/>
              <a:t>Reports | 6:29138 |2016</a:t>
            </a:r>
            <a:endParaRPr lang="zh-CN" altLang="en-US" dirty="0"/>
          </a:p>
        </p:txBody>
      </p:sp>
      <p:pic>
        <p:nvPicPr>
          <p:cNvPr id="66563" name="Picture 3"/>
          <p:cNvPicPr>
            <a:picLocks noChangeAspect="1" noChangeArrowheads="1"/>
          </p:cNvPicPr>
          <p:nvPr/>
        </p:nvPicPr>
        <p:blipFill>
          <a:blip r:embed="rId2"/>
          <a:srcRect/>
          <a:stretch>
            <a:fillRect/>
          </a:stretch>
        </p:blipFill>
        <p:spPr bwMode="auto">
          <a:xfrm>
            <a:off x="350873" y="3851946"/>
            <a:ext cx="3254177" cy="2857198"/>
          </a:xfrm>
          <a:prstGeom prst="rect">
            <a:avLst/>
          </a:prstGeom>
          <a:noFill/>
          <a:ln w="9525">
            <a:noFill/>
            <a:miter lim="800000"/>
            <a:headEnd/>
            <a:tailEnd/>
          </a:ln>
          <a:effectLst/>
        </p:spPr>
      </p:pic>
      <p:pic>
        <p:nvPicPr>
          <p:cNvPr id="66564" name="Picture 4"/>
          <p:cNvPicPr>
            <a:picLocks noChangeAspect="1" noChangeArrowheads="1"/>
          </p:cNvPicPr>
          <p:nvPr/>
        </p:nvPicPr>
        <p:blipFill>
          <a:blip r:embed="rId3"/>
          <a:srcRect/>
          <a:stretch>
            <a:fillRect/>
          </a:stretch>
        </p:blipFill>
        <p:spPr bwMode="auto">
          <a:xfrm>
            <a:off x="3791319" y="4095396"/>
            <a:ext cx="5161295" cy="18301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sp>
        <p:nvSpPr>
          <p:cNvPr id="3" name="矩形 2"/>
          <p:cNvSpPr/>
          <p:nvPr/>
        </p:nvSpPr>
        <p:spPr>
          <a:xfrm>
            <a:off x="3744320" y="171950"/>
            <a:ext cx="1532792" cy="523220"/>
          </a:xfrm>
          <a:prstGeom prst="rect">
            <a:avLst/>
          </a:prstGeom>
        </p:spPr>
        <p:txBody>
          <a:bodyPr wrap="none">
            <a:spAutoFit/>
          </a:bodyPr>
          <a:lstStyle/>
          <a:p>
            <a:r>
              <a:rPr lang="zh-CN" altLang="en-US" sz="2800" b="1" dirty="0" smtClean="0"/>
              <a:t>级联</a:t>
            </a:r>
            <a:r>
              <a:rPr lang="en-US" altLang="zh-CN" sz="2800" b="1" dirty="0" smtClean="0"/>
              <a:t>DBR</a:t>
            </a:r>
            <a:endParaRPr lang="zh-CN" altLang="en-US" sz="2800" b="1" dirty="0"/>
          </a:p>
        </p:txBody>
      </p:sp>
      <p:pic>
        <p:nvPicPr>
          <p:cNvPr id="65538" name="Picture 2"/>
          <p:cNvPicPr>
            <a:picLocks noChangeAspect="1" noChangeArrowheads="1"/>
          </p:cNvPicPr>
          <p:nvPr/>
        </p:nvPicPr>
        <p:blipFill>
          <a:blip r:embed="rId1"/>
          <a:srcRect/>
          <a:stretch>
            <a:fillRect/>
          </a:stretch>
        </p:blipFill>
        <p:spPr bwMode="auto">
          <a:xfrm>
            <a:off x="430545" y="970590"/>
            <a:ext cx="7469446" cy="2852391"/>
          </a:xfrm>
          <a:prstGeom prst="rect">
            <a:avLst/>
          </a:prstGeom>
          <a:noFill/>
          <a:ln w="9525">
            <a:noFill/>
            <a:miter lim="800000"/>
            <a:headEnd/>
            <a:tailEnd/>
          </a:ln>
          <a:effectLst/>
        </p:spPr>
      </p:pic>
      <p:pic>
        <p:nvPicPr>
          <p:cNvPr id="65539" name="Picture 3"/>
          <p:cNvPicPr>
            <a:picLocks noChangeAspect="1" noChangeArrowheads="1"/>
          </p:cNvPicPr>
          <p:nvPr/>
        </p:nvPicPr>
        <p:blipFill>
          <a:blip r:embed="rId2" cstate="print"/>
          <a:srcRect/>
          <a:stretch>
            <a:fillRect/>
          </a:stretch>
        </p:blipFill>
        <p:spPr bwMode="auto">
          <a:xfrm>
            <a:off x="180753" y="3903833"/>
            <a:ext cx="3637885" cy="2734943"/>
          </a:xfrm>
          <a:prstGeom prst="rect">
            <a:avLst/>
          </a:prstGeom>
          <a:noFill/>
          <a:ln w="9525">
            <a:noFill/>
            <a:miter lim="800000"/>
            <a:headEnd/>
            <a:tailEnd/>
          </a:ln>
          <a:effectLst/>
        </p:spPr>
      </p:pic>
      <p:pic>
        <p:nvPicPr>
          <p:cNvPr id="65540" name="Picture 4"/>
          <p:cNvPicPr>
            <a:picLocks noChangeAspect="1" noChangeArrowheads="1"/>
          </p:cNvPicPr>
          <p:nvPr/>
        </p:nvPicPr>
        <p:blipFill>
          <a:blip r:embed="rId3" cstate="print"/>
          <a:srcRect/>
          <a:stretch>
            <a:fillRect/>
          </a:stretch>
        </p:blipFill>
        <p:spPr bwMode="auto">
          <a:xfrm>
            <a:off x="4678325" y="4008236"/>
            <a:ext cx="3627252" cy="2700908"/>
          </a:xfrm>
          <a:prstGeom prst="rect">
            <a:avLst/>
          </a:prstGeom>
          <a:noFill/>
          <a:ln w="9525">
            <a:noFill/>
            <a:miter lim="800000"/>
            <a:headEnd/>
            <a:tailEnd/>
          </a:ln>
          <a:effectLst/>
        </p:spPr>
      </p:pic>
      <p:sp>
        <p:nvSpPr>
          <p:cNvPr id="7" name="矩形 6"/>
          <p:cNvSpPr/>
          <p:nvPr/>
        </p:nvSpPr>
        <p:spPr>
          <a:xfrm>
            <a:off x="6751675" y="352003"/>
            <a:ext cx="2115879" cy="923330"/>
          </a:xfrm>
          <a:prstGeom prst="rect">
            <a:avLst/>
          </a:prstGeom>
        </p:spPr>
        <p:txBody>
          <a:bodyPr wrap="square">
            <a:spAutoFit/>
          </a:bodyPr>
          <a:lstStyle/>
          <a:p>
            <a:r>
              <a:rPr lang="en-US" altLang="zh-CN" dirty="0" smtClean="0"/>
              <a:t>Applied Optics</a:t>
            </a:r>
            <a:r>
              <a:rPr lang="zh-CN" altLang="en-US" dirty="0" smtClean="0"/>
              <a:t>， </a:t>
            </a:r>
            <a:r>
              <a:rPr lang="en-US" altLang="zh-CN" dirty="0" smtClean="0"/>
              <a:t>May 20 2017 /Vol. 56, No. 15 /4378</a:t>
            </a:r>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sp>
        <p:nvSpPr>
          <p:cNvPr id="3" name="矩形 2"/>
          <p:cNvSpPr/>
          <p:nvPr/>
        </p:nvSpPr>
        <p:spPr>
          <a:xfrm>
            <a:off x="3381713" y="0"/>
            <a:ext cx="2803973" cy="523220"/>
          </a:xfrm>
          <a:prstGeom prst="rect">
            <a:avLst/>
          </a:prstGeom>
        </p:spPr>
        <p:txBody>
          <a:bodyPr wrap="none">
            <a:spAutoFit/>
          </a:bodyPr>
          <a:lstStyle/>
          <a:p>
            <a:r>
              <a:rPr lang="zh-CN" altLang="en-US" sz="2800" b="1" dirty="0" smtClean="0"/>
              <a:t>倒装</a:t>
            </a:r>
            <a:r>
              <a:rPr lang="en-US" altLang="zh-CN" sz="2800" b="1" dirty="0" smtClean="0"/>
              <a:t>LED</a:t>
            </a:r>
            <a:r>
              <a:rPr lang="zh-CN" altLang="en-US" sz="2800" b="1" dirty="0" smtClean="0"/>
              <a:t>芯片</a:t>
            </a:r>
            <a:r>
              <a:rPr lang="en-US" altLang="zh-CN" sz="2800" b="1" dirty="0" smtClean="0"/>
              <a:t>DBR</a:t>
            </a:r>
            <a:endParaRPr lang="zh-CN" altLang="en-US" sz="2800" b="1" dirty="0"/>
          </a:p>
        </p:txBody>
      </p:sp>
      <p:pic>
        <p:nvPicPr>
          <p:cNvPr id="70658" name="Picture 2"/>
          <p:cNvPicPr>
            <a:picLocks noChangeAspect="1" noChangeArrowheads="1"/>
          </p:cNvPicPr>
          <p:nvPr/>
        </p:nvPicPr>
        <p:blipFill>
          <a:blip r:embed="rId1"/>
          <a:srcRect/>
          <a:stretch>
            <a:fillRect/>
          </a:stretch>
        </p:blipFill>
        <p:spPr bwMode="auto">
          <a:xfrm>
            <a:off x="299544" y="1633620"/>
            <a:ext cx="4978619" cy="3698903"/>
          </a:xfrm>
          <a:prstGeom prst="rect">
            <a:avLst/>
          </a:prstGeom>
          <a:noFill/>
          <a:ln w="9525">
            <a:noFill/>
            <a:miter lim="800000"/>
            <a:headEnd/>
            <a:tailEnd/>
          </a:ln>
          <a:effectLst/>
        </p:spPr>
      </p:pic>
      <p:pic>
        <p:nvPicPr>
          <p:cNvPr id="70659" name="Picture 3"/>
          <p:cNvPicPr>
            <a:picLocks noChangeAspect="1" noChangeArrowheads="1"/>
          </p:cNvPicPr>
          <p:nvPr/>
        </p:nvPicPr>
        <p:blipFill>
          <a:blip r:embed="rId2"/>
          <a:srcRect/>
          <a:stretch>
            <a:fillRect/>
          </a:stretch>
        </p:blipFill>
        <p:spPr bwMode="auto">
          <a:xfrm>
            <a:off x="5472276" y="522400"/>
            <a:ext cx="3671724" cy="4867275"/>
          </a:xfrm>
          <a:prstGeom prst="rect">
            <a:avLst/>
          </a:prstGeom>
          <a:noFill/>
          <a:ln w="9525">
            <a:noFill/>
            <a:miter lim="800000"/>
            <a:headEnd/>
            <a:tailEnd/>
          </a:ln>
          <a:effectLst/>
        </p:spPr>
      </p:pic>
      <p:sp>
        <p:nvSpPr>
          <p:cNvPr id="7" name="矩形 6"/>
          <p:cNvSpPr/>
          <p:nvPr/>
        </p:nvSpPr>
        <p:spPr>
          <a:xfrm>
            <a:off x="5975131" y="5612552"/>
            <a:ext cx="3168869" cy="646331"/>
          </a:xfrm>
          <a:prstGeom prst="rect">
            <a:avLst/>
          </a:prstGeom>
        </p:spPr>
        <p:txBody>
          <a:bodyPr wrap="square">
            <a:spAutoFit/>
          </a:bodyPr>
          <a:lstStyle/>
          <a:p>
            <a:r>
              <a:rPr lang="en-US" altLang="zh-CN" dirty="0" smtClean="0"/>
              <a:t>Applied Optics/9502 Vol. 56, No. 34 / December 1 2017</a:t>
            </a:r>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pic>
        <p:nvPicPr>
          <p:cNvPr id="73730" name="Picture 2"/>
          <p:cNvPicPr>
            <a:picLocks noChangeAspect="1" noChangeArrowheads="1"/>
          </p:cNvPicPr>
          <p:nvPr/>
        </p:nvPicPr>
        <p:blipFill>
          <a:blip r:embed="rId1"/>
          <a:srcRect/>
          <a:stretch>
            <a:fillRect/>
          </a:stretch>
        </p:blipFill>
        <p:spPr bwMode="auto">
          <a:xfrm>
            <a:off x="804041" y="1366034"/>
            <a:ext cx="7938814" cy="4354439"/>
          </a:xfrm>
          <a:prstGeom prst="rect">
            <a:avLst/>
          </a:prstGeom>
          <a:noFill/>
          <a:ln w="9525">
            <a:noFill/>
            <a:miter lim="800000"/>
            <a:headEnd/>
            <a:tailEnd/>
          </a:ln>
          <a:effectLst/>
        </p:spPr>
      </p:pic>
      <p:sp>
        <p:nvSpPr>
          <p:cNvPr id="4" name="矩形 3"/>
          <p:cNvSpPr/>
          <p:nvPr/>
        </p:nvSpPr>
        <p:spPr>
          <a:xfrm>
            <a:off x="3208292" y="520262"/>
            <a:ext cx="2803973" cy="523220"/>
          </a:xfrm>
          <a:prstGeom prst="rect">
            <a:avLst/>
          </a:prstGeom>
        </p:spPr>
        <p:txBody>
          <a:bodyPr wrap="none">
            <a:spAutoFit/>
          </a:bodyPr>
          <a:lstStyle/>
          <a:p>
            <a:r>
              <a:rPr lang="zh-CN" altLang="en-US" sz="2800" b="1" dirty="0" smtClean="0"/>
              <a:t>倒装</a:t>
            </a:r>
            <a:r>
              <a:rPr lang="en-US" altLang="zh-CN" sz="2800" b="1" dirty="0" smtClean="0"/>
              <a:t>LED</a:t>
            </a:r>
            <a:r>
              <a:rPr lang="zh-CN" altLang="en-US" sz="2800" b="1" dirty="0" smtClean="0"/>
              <a:t>芯片</a:t>
            </a:r>
            <a:r>
              <a:rPr lang="en-US" altLang="zh-CN" sz="2800" b="1" dirty="0" smtClean="0"/>
              <a:t>DBR</a:t>
            </a:r>
            <a:endParaRPr lang="zh-CN" altLang="en-US" sz="2800" b="1" dirty="0"/>
          </a:p>
        </p:txBody>
      </p:sp>
      <p:sp>
        <p:nvSpPr>
          <p:cNvPr id="5" name="矩形 4"/>
          <p:cNvSpPr/>
          <p:nvPr/>
        </p:nvSpPr>
        <p:spPr>
          <a:xfrm>
            <a:off x="2572741" y="6145189"/>
            <a:ext cx="4345357" cy="369332"/>
          </a:xfrm>
          <a:prstGeom prst="rect">
            <a:avLst/>
          </a:prstGeom>
        </p:spPr>
        <p:txBody>
          <a:bodyPr wrap="none">
            <a:spAutoFit/>
          </a:bodyPr>
          <a:lstStyle/>
          <a:p>
            <a:r>
              <a:rPr lang="en-US" altLang="zh-CN" dirty="0" smtClean="0"/>
              <a:t>Optics &amp; Laser Technology 92 (2017) 95–100</a:t>
            </a:r>
            <a:endParaRPr lang="zh-CN"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pic>
        <p:nvPicPr>
          <p:cNvPr id="71682" name="Picture 2"/>
          <p:cNvPicPr>
            <a:picLocks noChangeAspect="1" noChangeArrowheads="1"/>
          </p:cNvPicPr>
          <p:nvPr/>
        </p:nvPicPr>
        <p:blipFill>
          <a:blip r:embed="rId1"/>
          <a:srcRect/>
          <a:stretch>
            <a:fillRect/>
          </a:stretch>
        </p:blipFill>
        <p:spPr bwMode="auto">
          <a:xfrm>
            <a:off x="1228177" y="1308539"/>
            <a:ext cx="7243928" cy="4375478"/>
          </a:xfrm>
          <a:prstGeom prst="rect">
            <a:avLst/>
          </a:prstGeom>
          <a:noFill/>
          <a:ln w="9525">
            <a:noFill/>
            <a:miter lim="800000"/>
            <a:headEnd/>
            <a:tailEnd/>
          </a:ln>
          <a:effectLst/>
        </p:spPr>
      </p:pic>
      <p:sp>
        <p:nvSpPr>
          <p:cNvPr id="4" name="矩形 3"/>
          <p:cNvSpPr/>
          <p:nvPr/>
        </p:nvSpPr>
        <p:spPr>
          <a:xfrm>
            <a:off x="2194019" y="390776"/>
            <a:ext cx="5034199" cy="523220"/>
          </a:xfrm>
          <a:prstGeom prst="rect">
            <a:avLst/>
          </a:prstGeom>
        </p:spPr>
        <p:txBody>
          <a:bodyPr wrap="none">
            <a:spAutoFit/>
          </a:bodyPr>
          <a:lstStyle/>
          <a:p>
            <a:r>
              <a:rPr lang="en-US" altLang="zh-CN" sz="2800" b="1" dirty="0" smtClean="0"/>
              <a:t>HfO2/TiO2</a:t>
            </a:r>
            <a:r>
              <a:rPr lang="zh-CN" altLang="en-US" sz="2800" b="1" dirty="0" smtClean="0"/>
              <a:t>导电</a:t>
            </a:r>
            <a:r>
              <a:rPr lang="en-US" altLang="zh-CN" sz="2800" b="1" dirty="0" smtClean="0"/>
              <a:t>DBR</a:t>
            </a:r>
            <a:r>
              <a:rPr lang="zh-CN" altLang="en-US" sz="2800" b="1" dirty="0" smtClean="0"/>
              <a:t>：</a:t>
            </a:r>
            <a:r>
              <a:rPr lang="en-US" altLang="zh-CN" sz="2800" b="1" dirty="0" smtClean="0"/>
              <a:t>Micro-LED</a:t>
            </a:r>
            <a:endParaRPr lang="zh-CN" altLang="en-US" sz="2800" b="1" dirty="0"/>
          </a:p>
        </p:txBody>
      </p:sp>
      <p:sp>
        <p:nvSpPr>
          <p:cNvPr id="5" name="矩形 4"/>
          <p:cNvSpPr/>
          <p:nvPr/>
        </p:nvSpPr>
        <p:spPr>
          <a:xfrm>
            <a:off x="2144111" y="5990925"/>
            <a:ext cx="4572000" cy="646331"/>
          </a:xfrm>
          <a:prstGeom prst="rect">
            <a:avLst/>
          </a:prstGeom>
        </p:spPr>
        <p:txBody>
          <a:bodyPr>
            <a:spAutoFit/>
          </a:bodyPr>
          <a:lstStyle/>
          <a:p>
            <a:r>
              <a:rPr lang="en-US" altLang="zh-CN" dirty="0" smtClean="0"/>
              <a:t>S.H. Oh et al. / Journal of Alloys and Compounds 773 (2019) 490e495</a:t>
            </a:r>
            <a:endParaRPr lang="zh-CN"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pic>
        <p:nvPicPr>
          <p:cNvPr id="72706" name="Picture 2"/>
          <p:cNvPicPr>
            <a:picLocks noChangeAspect="1" noChangeArrowheads="1"/>
          </p:cNvPicPr>
          <p:nvPr/>
        </p:nvPicPr>
        <p:blipFill>
          <a:blip r:embed="rId1"/>
          <a:srcRect/>
          <a:stretch>
            <a:fillRect/>
          </a:stretch>
        </p:blipFill>
        <p:spPr bwMode="auto">
          <a:xfrm>
            <a:off x="0" y="1761796"/>
            <a:ext cx="8734311" cy="3361997"/>
          </a:xfrm>
          <a:prstGeom prst="rect">
            <a:avLst/>
          </a:prstGeom>
          <a:noFill/>
          <a:ln w="9525">
            <a:noFill/>
            <a:miter lim="800000"/>
            <a:headEnd/>
            <a:tailEnd/>
          </a:ln>
          <a:effectLst/>
        </p:spPr>
      </p:pic>
      <p:sp>
        <p:nvSpPr>
          <p:cNvPr id="4" name="矩形 3"/>
          <p:cNvSpPr/>
          <p:nvPr/>
        </p:nvSpPr>
        <p:spPr>
          <a:xfrm>
            <a:off x="2194019" y="390776"/>
            <a:ext cx="5034199" cy="523220"/>
          </a:xfrm>
          <a:prstGeom prst="rect">
            <a:avLst/>
          </a:prstGeom>
        </p:spPr>
        <p:txBody>
          <a:bodyPr wrap="none">
            <a:spAutoFit/>
          </a:bodyPr>
          <a:lstStyle/>
          <a:p>
            <a:r>
              <a:rPr lang="en-US" altLang="zh-CN" sz="2800" b="1" dirty="0" smtClean="0"/>
              <a:t>HfO2/TiO2</a:t>
            </a:r>
            <a:r>
              <a:rPr lang="zh-CN" altLang="en-US" sz="2800" b="1" dirty="0" smtClean="0"/>
              <a:t>导电</a:t>
            </a:r>
            <a:r>
              <a:rPr lang="en-US" altLang="zh-CN" sz="2800" b="1" dirty="0" smtClean="0"/>
              <a:t>DBR</a:t>
            </a:r>
            <a:r>
              <a:rPr lang="zh-CN" altLang="en-US" sz="2800" b="1" dirty="0" smtClean="0"/>
              <a:t>：</a:t>
            </a:r>
            <a:r>
              <a:rPr lang="en-US" altLang="zh-CN" sz="2800" b="1" dirty="0" smtClean="0"/>
              <a:t>Micro-LED</a:t>
            </a:r>
            <a:endParaRPr lang="zh-CN" altLang="en-US" sz="2800" b="1" dirty="0"/>
          </a:p>
        </p:txBody>
      </p:sp>
      <p:sp>
        <p:nvSpPr>
          <p:cNvPr id="5" name="矩形 4"/>
          <p:cNvSpPr/>
          <p:nvPr/>
        </p:nvSpPr>
        <p:spPr>
          <a:xfrm>
            <a:off x="2175642" y="5675614"/>
            <a:ext cx="4572000" cy="646331"/>
          </a:xfrm>
          <a:prstGeom prst="rect">
            <a:avLst/>
          </a:prstGeom>
        </p:spPr>
        <p:txBody>
          <a:bodyPr>
            <a:spAutoFit/>
          </a:bodyPr>
          <a:lstStyle/>
          <a:p>
            <a:r>
              <a:rPr lang="en-US" altLang="zh-CN" dirty="0" smtClean="0"/>
              <a:t>S.H. Oh et al. / Journal of Alloys and Compounds 773 (2019) 490e495</a:t>
            </a:r>
            <a:endParaRPr lang="zh-CN"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sp>
        <p:nvSpPr>
          <p:cNvPr id="3" name="TextBox 2"/>
          <p:cNvSpPr txBox="1"/>
          <p:nvPr/>
        </p:nvSpPr>
        <p:spPr>
          <a:xfrm>
            <a:off x="1797268" y="283779"/>
            <a:ext cx="6448097" cy="523220"/>
          </a:xfrm>
          <a:prstGeom prst="rect">
            <a:avLst/>
          </a:prstGeom>
          <a:noFill/>
        </p:spPr>
        <p:txBody>
          <a:bodyPr wrap="square" rtlCol="0">
            <a:spAutoFit/>
          </a:bodyPr>
          <a:lstStyle/>
          <a:p>
            <a:r>
              <a:rPr lang="en-US" altLang="zh-CN" sz="2800" b="1" dirty="0" smtClean="0"/>
              <a:t>DBR</a:t>
            </a:r>
            <a:r>
              <a:rPr lang="zh-CN" altLang="en-US" sz="2800" b="1" dirty="0" smtClean="0"/>
              <a:t>结构在单片</a:t>
            </a:r>
            <a:r>
              <a:rPr lang="en-US" altLang="zh-CN" sz="2800" b="1" dirty="0" smtClean="0"/>
              <a:t>RGB</a:t>
            </a:r>
            <a:r>
              <a:rPr lang="zh-CN" altLang="en-US" sz="2800" b="1" dirty="0" smtClean="0"/>
              <a:t>  </a:t>
            </a:r>
            <a:r>
              <a:rPr lang="en-US" altLang="zh-CN" sz="2800" b="1" dirty="0" smtClean="0"/>
              <a:t>Micro-LED</a:t>
            </a:r>
            <a:r>
              <a:rPr lang="zh-CN" altLang="en-US" sz="2800" b="1" dirty="0" smtClean="0"/>
              <a:t>中</a:t>
            </a:r>
            <a:endParaRPr lang="zh-CN" altLang="en-US" sz="2800" b="1" dirty="0"/>
          </a:p>
        </p:txBody>
      </p:sp>
      <p:pic>
        <p:nvPicPr>
          <p:cNvPr id="74754" name="Picture 2"/>
          <p:cNvPicPr>
            <a:picLocks noChangeAspect="1" noChangeArrowheads="1"/>
          </p:cNvPicPr>
          <p:nvPr/>
        </p:nvPicPr>
        <p:blipFill>
          <a:blip r:embed="rId1"/>
          <a:srcRect/>
          <a:stretch>
            <a:fillRect/>
          </a:stretch>
        </p:blipFill>
        <p:spPr bwMode="auto">
          <a:xfrm>
            <a:off x="812745" y="811432"/>
            <a:ext cx="4333875" cy="5172075"/>
          </a:xfrm>
          <a:prstGeom prst="rect">
            <a:avLst/>
          </a:prstGeom>
          <a:noFill/>
          <a:ln w="9525">
            <a:noFill/>
            <a:miter lim="800000"/>
            <a:headEnd/>
            <a:tailEnd/>
          </a:ln>
          <a:effectLst/>
        </p:spPr>
      </p:pic>
      <p:pic>
        <p:nvPicPr>
          <p:cNvPr id="74755" name="Picture 3"/>
          <p:cNvPicPr>
            <a:picLocks noChangeAspect="1" noChangeArrowheads="1"/>
          </p:cNvPicPr>
          <p:nvPr/>
        </p:nvPicPr>
        <p:blipFill>
          <a:blip r:embed="rId2"/>
          <a:srcRect/>
          <a:stretch>
            <a:fillRect/>
          </a:stretch>
        </p:blipFill>
        <p:spPr bwMode="auto">
          <a:xfrm>
            <a:off x="5276850" y="1632552"/>
            <a:ext cx="3867150" cy="2962275"/>
          </a:xfrm>
          <a:prstGeom prst="rect">
            <a:avLst/>
          </a:prstGeom>
          <a:noFill/>
          <a:ln w="9525">
            <a:noFill/>
            <a:miter lim="800000"/>
            <a:headEnd/>
            <a:tailEnd/>
          </a:ln>
          <a:effectLst/>
        </p:spPr>
      </p:pic>
      <p:sp>
        <p:nvSpPr>
          <p:cNvPr id="6" name="矩形 5"/>
          <p:cNvSpPr/>
          <p:nvPr/>
        </p:nvSpPr>
        <p:spPr>
          <a:xfrm>
            <a:off x="4572000" y="5092290"/>
            <a:ext cx="4572000" cy="646331"/>
          </a:xfrm>
          <a:prstGeom prst="rect">
            <a:avLst/>
          </a:prstGeom>
        </p:spPr>
        <p:txBody>
          <a:bodyPr>
            <a:spAutoFit/>
          </a:bodyPr>
          <a:lstStyle/>
          <a:p>
            <a:r>
              <a:rPr lang="en-US" altLang="zh-CN" dirty="0" smtClean="0"/>
              <a:t>262 IEEE PHOTONICS TECHNOLOGY LETTERS, VOL. 30, NO. 3, FEBRUARY 1, 2018</a:t>
            </a:r>
            <a:endParaRPr lang="zh-CN" altLang="en-US" dirty="0"/>
          </a:p>
        </p:txBody>
      </p:sp>
      <p:sp>
        <p:nvSpPr>
          <p:cNvPr id="4" name="文本框 3"/>
          <p:cNvSpPr txBox="1"/>
          <p:nvPr/>
        </p:nvSpPr>
        <p:spPr>
          <a:xfrm>
            <a:off x="1623060" y="6108065"/>
            <a:ext cx="5351145" cy="368300"/>
          </a:xfrm>
          <a:prstGeom prst="rect">
            <a:avLst/>
          </a:prstGeom>
          <a:noFill/>
        </p:spPr>
        <p:txBody>
          <a:bodyPr wrap="square" rtlCol="0">
            <a:spAutoFit/>
          </a:bodyPr>
          <a:lstStyle/>
          <a:p>
            <a:r>
              <a:rPr lang="zh-CN" altLang="en-US"/>
              <a:t>多次反射，提高量子点的吸收效率。</a:t>
            </a:r>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
          <p:cNvPicPr>
            <a:picLocks noChangeAspect="1"/>
          </p:cNvPicPr>
          <p:nvPr/>
        </p:nvPicPr>
        <p:blipFill>
          <a:blip r:embed="rId1"/>
          <a:stretch>
            <a:fillRect/>
          </a:stretch>
        </p:blipFill>
        <p:spPr>
          <a:xfrm>
            <a:off x="285750" y="1285875"/>
            <a:ext cx="8462963" cy="2203450"/>
          </a:xfrm>
          <a:prstGeom prst="rect">
            <a:avLst/>
          </a:prstGeom>
          <a:noFill/>
          <a:ln w="9525">
            <a:noFill/>
          </a:ln>
        </p:spPr>
      </p:pic>
      <p:sp>
        <p:nvSpPr>
          <p:cNvPr id="1028" name="TextBox 2"/>
          <p:cNvSpPr txBox="1"/>
          <p:nvPr/>
        </p:nvSpPr>
        <p:spPr>
          <a:xfrm>
            <a:off x="1214438" y="571500"/>
            <a:ext cx="6000750" cy="523875"/>
          </a:xfrm>
          <a:prstGeom prst="rect">
            <a:avLst/>
          </a:prstGeom>
          <a:noFill/>
          <a:ln w="9525">
            <a:noFill/>
          </a:ln>
        </p:spPr>
        <p:txBody>
          <a:bodyPr>
            <a:spAutoFit/>
          </a:bodyPr>
          <a:lstStyle/>
          <a:p>
            <a:r>
              <a:rPr lang="zh-CN" altLang="en-US" sz="2800" b="1" i="0" dirty="0">
                <a:latin typeface="Times New Roman" panose="02020603050405020304" pitchFamily="18" charset="0"/>
              </a:rPr>
              <a:t>双异质结载流子溢出</a:t>
            </a:r>
            <a:endParaRPr lang="zh-CN" altLang="en-US" sz="2800" b="1" i="0" dirty="0">
              <a:latin typeface="Times New Roman" panose="02020603050405020304" pitchFamily="18" charset="0"/>
            </a:endParaRPr>
          </a:p>
        </p:txBody>
      </p:sp>
      <p:sp>
        <p:nvSpPr>
          <p:cNvPr id="1029" name="TextBox 3"/>
          <p:cNvSpPr txBox="1"/>
          <p:nvPr/>
        </p:nvSpPr>
        <p:spPr>
          <a:xfrm>
            <a:off x="428625" y="3786188"/>
            <a:ext cx="8715375" cy="3046412"/>
          </a:xfrm>
          <a:prstGeom prst="rect">
            <a:avLst/>
          </a:prstGeom>
          <a:solidFill>
            <a:schemeClr val="bg1"/>
          </a:solidFill>
          <a:ln w="9525">
            <a:noFill/>
          </a:ln>
        </p:spPr>
        <p:txBody>
          <a:bodyPr>
            <a:spAutoFit/>
          </a:bodyPr>
          <a:lstStyle/>
          <a:p>
            <a:r>
              <a:rPr lang="zh-CN" altLang="en-US" i="0" dirty="0">
                <a:latin typeface="Times New Roman" panose="02020603050405020304" pitchFamily="18" charset="0"/>
              </a:rPr>
              <a:t>载流子溢出发生于大注入电流下。随着注入电流的增加，阱中的准费米能级和载流子浓度增加，当注入电流密度足够高的情况下，费米能级将超过势垒的高度。载流子将流过量子阱而不被限制，光强将达到饱和。溢出电流：</a:t>
            </a:r>
            <a:endParaRPr lang="en-US" altLang="zh-CN" i="0" dirty="0">
              <a:latin typeface="Times New Roman" panose="02020603050405020304" pitchFamily="18" charset="0"/>
            </a:endParaRPr>
          </a:p>
          <a:p>
            <a:endParaRPr lang="en-US" altLang="zh-CN" i="0" dirty="0">
              <a:latin typeface="Times New Roman" panose="02020603050405020304" pitchFamily="18" charset="0"/>
            </a:endParaRPr>
          </a:p>
          <a:p>
            <a:endParaRPr lang="en-US" altLang="zh-CN" i="0" dirty="0">
              <a:latin typeface="Times New Roman" panose="02020603050405020304" pitchFamily="18" charset="0"/>
            </a:endParaRPr>
          </a:p>
          <a:p>
            <a:r>
              <a:rPr lang="zh-CN" altLang="en-US" i="0" dirty="0">
                <a:latin typeface="Times New Roman" panose="02020603050405020304" pitchFamily="18" charset="0"/>
              </a:rPr>
              <a:t>其中</a:t>
            </a:r>
            <a:r>
              <a:rPr lang="en-US" altLang="zh-CN" i="0" dirty="0">
                <a:latin typeface="Times New Roman" panose="02020603050405020304" pitchFamily="18" charset="0"/>
              </a:rPr>
              <a:t>B</a:t>
            </a:r>
            <a:r>
              <a:rPr lang="zh-CN" altLang="en-US" i="0" dirty="0">
                <a:latin typeface="Times New Roman" panose="02020603050405020304" pitchFamily="18" charset="0"/>
              </a:rPr>
              <a:t>为双分子复合系数，</a:t>
            </a:r>
            <a:r>
              <a:rPr lang="en-US" altLang="zh-CN" i="0" dirty="0">
                <a:latin typeface="Times New Roman" panose="02020603050405020304" pitchFamily="18" charset="0"/>
              </a:rPr>
              <a:t>W</a:t>
            </a:r>
            <a:r>
              <a:rPr lang="en-US" altLang="zh-CN" i="0" baseline="-25000" dirty="0">
                <a:latin typeface="Times New Roman" panose="02020603050405020304" pitchFamily="18" charset="0"/>
              </a:rPr>
              <a:t>DH</a:t>
            </a:r>
            <a:r>
              <a:rPr lang="zh-CN" altLang="en-US" i="0" dirty="0">
                <a:latin typeface="Times New Roman" panose="02020603050405020304" pitchFamily="18" charset="0"/>
              </a:rPr>
              <a:t>为有源区厚度。</a:t>
            </a:r>
            <a:endParaRPr lang="en-US" altLang="zh-CN" i="0" dirty="0">
              <a:latin typeface="Times New Roman" panose="02020603050405020304" pitchFamily="18" charset="0"/>
            </a:endParaRPr>
          </a:p>
          <a:p>
            <a:endParaRPr lang="zh-CN" altLang="en-US" i="0" dirty="0">
              <a:latin typeface="Times New Roman" panose="02020603050405020304" pitchFamily="18" charset="0"/>
            </a:endParaRPr>
          </a:p>
        </p:txBody>
      </p:sp>
      <p:graphicFrame>
        <p:nvGraphicFramePr>
          <p:cNvPr id="1026" name="Object 2"/>
          <p:cNvGraphicFramePr/>
          <p:nvPr/>
        </p:nvGraphicFramePr>
        <p:xfrm>
          <a:off x="2683193" y="5570220"/>
          <a:ext cx="3667125" cy="785813"/>
        </p:xfrm>
        <a:graphic>
          <a:graphicData uri="http://schemas.openxmlformats.org/presentationml/2006/ole">
            <mc:AlternateContent xmlns:mc="http://schemas.openxmlformats.org/markup-compatibility/2006">
              <mc:Choice xmlns:v="urn:schemas-microsoft-com:vml" Requires="v">
                <p:oleObj spid="_x0000_s1032" name="" r:id="rId2" imgW="1955800" imgH="419100" progId="Equation.3">
                  <p:embed/>
                </p:oleObj>
              </mc:Choice>
              <mc:Fallback>
                <p:oleObj name="" r:id="rId2" imgW="1955800" imgH="419100" progId="Equation.3">
                  <p:embed/>
                  <p:pic>
                    <p:nvPicPr>
                      <p:cNvPr id="0" name="Object 2" descr="image69"/>
                      <p:cNvPicPr/>
                      <p:nvPr/>
                    </p:nvPicPr>
                    <p:blipFill>
                      <a:blip r:embed="rId3"/>
                      <a:stretch>
                        <a:fillRect/>
                      </a:stretch>
                    </p:blipFill>
                    <p:spPr>
                      <a:xfrm>
                        <a:off x="2683193" y="5570220"/>
                        <a:ext cx="3667125" cy="785813"/>
                      </a:xfrm>
                      <a:prstGeom prst="rect">
                        <a:avLst/>
                      </a:prstGeom>
                      <a:solidFill>
                        <a:srgbClr val="FFFFFF"/>
                      </a:solidFill>
                      <a:ln w="38100">
                        <a:noFill/>
                      </a:ln>
                    </p:spPr>
                  </p:pic>
                </p:oleObj>
              </mc:Fallback>
            </mc:AlternateContent>
          </a:graphicData>
        </a:graphic>
      </p:graphicFrame>
      <p:sp>
        <p:nvSpPr>
          <p:cNvPr id="3" name="灯片编号占位符 2"/>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p:nvPr/>
        </p:nvSpPr>
        <p:spPr>
          <a:xfrm>
            <a:off x="-88900" y="242571"/>
            <a:ext cx="9232900" cy="850004"/>
          </a:xfrm>
          <a:prstGeom prst="rect">
            <a:avLst/>
          </a:prstGeom>
        </p:spPr>
        <p:txBody>
          <a:bodyPr vert="horz" wrap="square"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smtClean="0">
                <a:solidFill>
                  <a:srgbClr val="FF0066"/>
                </a:solidFill>
                <a:latin typeface="黑体" panose="02010609060101010101" pitchFamily="49" charset="-122"/>
                <a:ea typeface="黑体" panose="02010609060101010101" pitchFamily="49" charset="-122"/>
                <a:cs typeface="+mn-cs"/>
                <a:sym typeface="+mn-ea"/>
              </a:rPr>
              <a:t>3.1宽禁带半导体器件结构原理及仿真</a:t>
            </a:r>
            <a:endParaRPr lang="en-US" altLang="zh-CN" sz="3600" b="1" dirty="0">
              <a:solidFill>
                <a:srgbClr val="FF0066"/>
              </a:solidFill>
              <a:latin typeface="黑体" panose="02010609060101010101" pitchFamily="49" charset="-122"/>
              <a:ea typeface="黑体" panose="02010609060101010101" pitchFamily="49" charset="-122"/>
              <a:cs typeface="+mn-cs"/>
              <a:sym typeface="+mn-ea"/>
            </a:endParaRPr>
          </a:p>
        </p:txBody>
      </p:sp>
      <p:sp>
        <p:nvSpPr>
          <p:cNvPr id="3" name="Rectangle 3"/>
          <p:cNvSpPr txBox="1">
            <a:spLocks noChangeArrowheads="1"/>
          </p:cNvSpPr>
          <p:nvPr/>
        </p:nvSpPr>
        <p:spPr>
          <a:xfrm>
            <a:off x="467360" y="1278890"/>
            <a:ext cx="8506460" cy="4885690"/>
          </a:xfrm>
          <a:prstGeom prst="rect">
            <a:avLst/>
          </a:prstGeom>
          <a:solidFill>
            <a:srgbClr val="0000FF"/>
          </a:solidFill>
        </p:spPr>
        <p:txBody>
          <a:bodyPr vert="horz" rtlCol="0">
            <a:normAutofit fontScale="97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20000"/>
              </a:spcBef>
              <a:buClr>
                <a:srgbClr val="FFFFFF"/>
              </a:buClr>
              <a:buSzPct val="50000"/>
              <a:buFont typeface="Wingdings" panose="05000000000000000000" charset="0"/>
              <a:buChar char="Ø"/>
              <a:defRPr/>
            </a:pPr>
            <a:r>
              <a:rPr lang="en-US" altLang="zh-CN" sz="3200" dirty="0" smtClean="0">
                <a:solidFill>
                  <a:schemeClr val="bg1"/>
                </a:solidFill>
                <a:latin typeface="黑体" panose="02010609060101010101" pitchFamily="49" charset="-122"/>
                <a:ea typeface="黑体" panose="02010609060101010101" pitchFamily="49" charset="-122"/>
                <a:sym typeface="+mn-ea"/>
              </a:rPr>
              <a:t>pn</a:t>
            </a:r>
            <a:r>
              <a:rPr lang="zh-CN" altLang="en-US" sz="3200" dirty="0" smtClean="0">
                <a:solidFill>
                  <a:schemeClr val="bg1"/>
                </a:solidFill>
                <a:latin typeface="黑体" panose="02010609060101010101" pitchFamily="49" charset="-122"/>
                <a:ea typeface="黑体" panose="02010609060101010101" pitchFamily="49" charset="-122"/>
                <a:sym typeface="+mn-ea"/>
              </a:rPr>
              <a:t>结，异质结，量子阱</a:t>
            </a:r>
            <a:endParaRPr lang="zh-CN" altLang="en-US" sz="3200" dirty="0" smtClean="0">
              <a:solidFill>
                <a:schemeClr val="bg1"/>
              </a:solidFill>
              <a:latin typeface="黑体" panose="02010609060101010101" pitchFamily="49" charset="-122"/>
              <a:ea typeface="黑体" panose="02010609060101010101" pitchFamily="49" charset="-122"/>
              <a:sym typeface="+mn-ea"/>
            </a:endParaRPr>
          </a:p>
          <a:p>
            <a:pPr>
              <a:lnSpc>
                <a:spcPct val="150000"/>
              </a:lnSpc>
              <a:spcBef>
                <a:spcPct val="20000"/>
              </a:spcBef>
              <a:buClr>
                <a:srgbClr val="FFFFFF"/>
              </a:buClr>
              <a:buSzPct val="50000"/>
              <a:buFont typeface="Wingdings" panose="05000000000000000000" charset="0"/>
              <a:buChar char="Ø"/>
              <a:defRPr/>
            </a:pPr>
            <a:r>
              <a:rPr lang="zh-CN" altLang="en-US" sz="3200" dirty="0" smtClean="0">
                <a:solidFill>
                  <a:schemeClr val="bg1"/>
                </a:solidFill>
                <a:latin typeface="黑体" panose="02010609060101010101" pitchFamily="49" charset="-122"/>
                <a:ea typeface="黑体" panose="02010609060101010101" pitchFamily="49" charset="-122"/>
              </a:rPr>
              <a:t>电子驻留层（电子减速层）与</a:t>
            </a:r>
            <a:r>
              <a:rPr lang="zh-CN" altLang="en-US" sz="3200" dirty="0" smtClean="0">
                <a:solidFill>
                  <a:schemeClr val="bg1"/>
                </a:solidFill>
                <a:latin typeface="黑体" panose="02010609060101010101" pitchFamily="49" charset="-122"/>
                <a:ea typeface="黑体" panose="02010609060101010101" pitchFamily="49" charset="-122"/>
                <a:sym typeface="+mn-ea"/>
              </a:rPr>
              <a:t>电子阻挡层</a:t>
            </a:r>
            <a:endParaRPr lang="zh-CN" altLang="en-US" sz="3200" dirty="0" smtClean="0">
              <a:solidFill>
                <a:schemeClr val="bg1"/>
              </a:solidFill>
              <a:latin typeface="黑体" panose="02010609060101010101" pitchFamily="49" charset="-122"/>
              <a:ea typeface="黑体" panose="02010609060101010101" pitchFamily="49" charset="-122"/>
            </a:endParaRPr>
          </a:p>
          <a:p>
            <a:pPr>
              <a:lnSpc>
                <a:spcPct val="150000"/>
              </a:lnSpc>
              <a:spcBef>
                <a:spcPct val="20000"/>
              </a:spcBef>
              <a:buClr>
                <a:srgbClr val="FFFFFF"/>
              </a:buClr>
              <a:buSzPct val="50000"/>
              <a:buFont typeface="Wingdings" panose="05000000000000000000" charset="0"/>
              <a:buChar char="Ø"/>
              <a:defRPr/>
            </a:pPr>
            <a:r>
              <a:rPr lang="en-US" altLang="zh-CN" sz="3200" dirty="0" smtClean="0">
                <a:solidFill>
                  <a:schemeClr val="bg1"/>
                </a:solidFill>
                <a:latin typeface="黑体" panose="02010609060101010101" pitchFamily="49" charset="-122"/>
                <a:ea typeface="黑体" panose="02010609060101010101" pitchFamily="49" charset="-122"/>
                <a:sym typeface="+mn-ea"/>
              </a:rPr>
              <a:t>DBR</a:t>
            </a:r>
            <a:r>
              <a:rPr lang="zh-CN" altLang="en-US" sz="3200" dirty="0" smtClean="0">
                <a:solidFill>
                  <a:schemeClr val="bg1"/>
                </a:solidFill>
                <a:latin typeface="黑体" panose="02010609060101010101" pitchFamily="49" charset="-122"/>
                <a:ea typeface="黑体" panose="02010609060101010101" pitchFamily="49" charset="-122"/>
                <a:sym typeface="+mn-ea"/>
              </a:rPr>
              <a:t>结构</a:t>
            </a:r>
            <a:endParaRPr lang="en-US" altLang="zh-CN" sz="3200" dirty="0" smtClean="0">
              <a:solidFill>
                <a:schemeClr val="bg1"/>
              </a:solidFill>
              <a:latin typeface="黑体" panose="02010609060101010101" pitchFamily="49" charset="-122"/>
              <a:ea typeface="黑体" panose="02010609060101010101" pitchFamily="49" charset="-122"/>
              <a:sym typeface="+mn-ea"/>
            </a:endParaRPr>
          </a:p>
          <a:p>
            <a:pPr>
              <a:lnSpc>
                <a:spcPct val="150000"/>
              </a:lnSpc>
              <a:spcBef>
                <a:spcPct val="20000"/>
              </a:spcBef>
              <a:buClr>
                <a:srgbClr val="FFFFFF"/>
              </a:buClr>
              <a:buSzPct val="50000"/>
              <a:buFont typeface="Wingdings" panose="05000000000000000000" charset="0"/>
              <a:buChar char="Ø"/>
              <a:defRPr/>
            </a:pPr>
            <a:r>
              <a:rPr lang="en-US" altLang="zh-CN" sz="3200" dirty="0" smtClean="0">
                <a:solidFill>
                  <a:srgbClr val="FFC000"/>
                </a:solidFill>
                <a:latin typeface="黑体" panose="02010609060101010101" pitchFamily="49" charset="-122"/>
                <a:ea typeface="黑体" panose="02010609060101010101" pitchFamily="49" charset="-122"/>
              </a:rPr>
              <a:t>2DEG</a:t>
            </a:r>
            <a:r>
              <a:rPr lang="zh-CN" altLang="en-US" sz="3200" dirty="0" smtClean="0">
                <a:solidFill>
                  <a:srgbClr val="FFC000"/>
                </a:solidFill>
                <a:latin typeface="黑体" panose="02010609060101010101" pitchFamily="49" charset="-122"/>
                <a:ea typeface="黑体" panose="02010609060101010101" pitchFamily="49" charset="-122"/>
              </a:rPr>
              <a:t>结构</a:t>
            </a:r>
            <a:endParaRPr lang="zh-CN" altLang="en-US" sz="3200" dirty="0" smtClean="0">
              <a:solidFill>
                <a:srgbClr val="FFC000"/>
              </a:solidFill>
              <a:latin typeface="黑体" panose="02010609060101010101" pitchFamily="49" charset="-122"/>
              <a:ea typeface="黑体" panose="02010609060101010101" pitchFamily="49" charset="-122"/>
            </a:endParaRPr>
          </a:p>
          <a:p>
            <a:pPr>
              <a:lnSpc>
                <a:spcPct val="150000"/>
              </a:lnSpc>
              <a:spcBef>
                <a:spcPct val="20000"/>
              </a:spcBef>
              <a:buClr>
                <a:srgbClr val="FFFFFF"/>
              </a:buClr>
              <a:buSzPct val="50000"/>
              <a:buFont typeface="Wingdings" panose="05000000000000000000" charset="0"/>
              <a:buChar char="Ø"/>
              <a:defRPr/>
            </a:pPr>
            <a:r>
              <a:rPr lang="en-US" altLang="zh-CN" sz="3200" dirty="0" smtClean="0">
                <a:solidFill>
                  <a:schemeClr val="bg1"/>
                </a:solidFill>
                <a:latin typeface="黑体" panose="02010609060101010101" pitchFamily="49" charset="-122"/>
                <a:ea typeface="黑体" panose="02010609060101010101" pitchFamily="49" charset="-122"/>
              </a:rPr>
              <a:t>Crosslight</a:t>
            </a:r>
            <a:r>
              <a:rPr lang="zh-CN" altLang="en-US" sz="3200" dirty="0" smtClean="0">
                <a:solidFill>
                  <a:schemeClr val="bg1"/>
                </a:solidFill>
                <a:latin typeface="黑体" panose="02010609060101010101" pitchFamily="49" charset="-122"/>
                <a:ea typeface="黑体" panose="02010609060101010101" pitchFamily="49" charset="-122"/>
              </a:rPr>
              <a:t>仿真软件简介</a:t>
            </a:r>
            <a:endParaRPr lang="zh-CN" altLang="en-US" sz="3200" dirty="0" smtClean="0">
              <a:solidFill>
                <a:schemeClr val="bg1"/>
              </a:solidFill>
              <a:latin typeface="黑体" panose="02010609060101010101" pitchFamily="49" charset="-122"/>
              <a:ea typeface="黑体" panose="02010609060101010101" pitchFamily="49" charset="-122"/>
            </a:endParaRPr>
          </a:p>
          <a:p>
            <a:pPr>
              <a:lnSpc>
                <a:spcPct val="150000"/>
              </a:lnSpc>
              <a:spcBef>
                <a:spcPct val="20000"/>
              </a:spcBef>
              <a:buClr>
                <a:srgbClr val="FFFFFF"/>
              </a:buClr>
              <a:buSzPct val="50000"/>
              <a:buFont typeface="Wingdings" panose="05000000000000000000" charset="0"/>
              <a:buChar char="Ø"/>
              <a:defRPr/>
            </a:pPr>
            <a:r>
              <a:rPr lang="zh-CN" altLang="en-US" sz="3200" dirty="0" smtClean="0">
                <a:solidFill>
                  <a:schemeClr val="bg1"/>
                </a:solidFill>
                <a:latin typeface="黑体" panose="02010609060101010101" pitchFamily="49" charset="-122"/>
                <a:ea typeface="黑体" panose="02010609060101010101" pitchFamily="49" charset="-122"/>
              </a:rPr>
              <a:t>极化电场仿真</a:t>
            </a:r>
            <a:endParaRPr lang="zh-CN" altLang="en-US" sz="3200" dirty="0" smtClean="0">
              <a:solidFill>
                <a:schemeClr val="bg1"/>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1"/>
          <p:cNvSpPr>
            <a:spLocks noGrp="1"/>
          </p:cNvSpPr>
          <p:nvPr>
            <p:ph idx="1"/>
          </p:nvPr>
        </p:nvSpPr>
        <p:spPr>
          <a:xfrm>
            <a:off x="628650" y="2364827"/>
            <a:ext cx="7886700" cy="3812135"/>
          </a:xfrm>
        </p:spPr>
        <p:txBody>
          <a:bodyPr/>
          <a:lstStyle/>
          <a:p>
            <a:r>
              <a:rPr lang="zh-CN" altLang="en-US" dirty="0" smtClean="0"/>
              <a:t>界面量子阱：对于</a:t>
            </a:r>
            <a:r>
              <a:rPr lang="en-US" altLang="zh-CN" dirty="0" err="1" smtClean="0"/>
              <a:t>AlGaAs</a:t>
            </a:r>
            <a:r>
              <a:rPr lang="en-US" altLang="zh-CN" dirty="0" smtClean="0"/>
              <a:t>/</a:t>
            </a:r>
            <a:r>
              <a:rPr lang="en-US" altLang="zh-CN" dirty="0" err="1" smtClean="0"/>
              <a:t>GaAs</a:t>
            </a:r>
            <a:r>
              <a:rPr lang="zh-CN" altLang="en-US" dirty="0" smtClean="0"/>
              <a:t>调制掺杂结构，由于重掺的</a:t>
            </a:r>
            <a:r>
              <a:rPr lang="en-US" altLang="zh-CN" dirty="0" smtClean="0"/>
              <a:t>n</a:t>
            </a:r>
            <a:r>
              <a:rPr lang="zh-CN" altLang="en-US" dirty="0" smtClean="0"/>
              <a:t>型</a:t>
            </a:r>
            <a:r>
              <a:rPr lang="en-US" altLang="zh-CN" dirty="0" err="1" smtClean="0"/>
              <a:t>AlGaAs</a:t>
            </a:r>
            <a:r>
              <a:rPr lang="zh-CN" altLang="en-US" dirty="0" smtClean="0"/>
              <a:t>费米能级距离导带底很近，远高于位于禁带中部附近的</a:t>
            </a:r>
            <a:r>
              <a:rPr lang="en-US" altLang="zh-CN" dirty="0" err="1" smtClean="0"/>
              <a:t>GaAs</a:t>
            </a:r>
            <a:r>
              <a:rPr lang="zh-CN" altLang="en-US" dirty="0" smtClean="0"/>
              <a:t>费米能级，形成结后，电子从</a:t>
            </a:r>
            <a:r>
              <a:rPr lang="en-US" altLang="zh-CN" dirty="0" err="1" smtClean="0"/>
              <a:t>AlGaAs</a:t>
            </a:r>
            <a:r>
              <a:rPr lang="zh-CN" altLang="en-US" dirty="0" smtClean="0"/>
              <a:t>注入到</a:t>
            </a:r>
            <a:r>
              <a:rPr lang="en-US" altLang="zh-CN" dirty="0" err="1" smtClean="0"/>
              <a:t>GaAs</a:t>
            </a:r>
            <a:r>
              <a:rPr lang="zh-CN" altLang="en-US" dirty="0" smtClean="0"/>
              <a:t>中，空间电荷主要分布在</a:t>
            </a:r>
            <a:r>
              <a:rPr lang="en-US" altLang="zh-CN" dirty="0" err="1" smtClean="0"/>
              <a:t>AlGaAs</a:t>
            </a:r>
            <a:r>
              <a:rPr lang="zh-CN" altLang="en-US" dirty="0" smtClean="0"/>
              <a:t>中，而电子集中在</a:t>
            </a:r>
            <a:r>
              <a:rPr lang="en-US" altLang="zh-CN" dirty="0" err="1" smtClean="0"/>
              <a:t>GaAs</a:t>
            </a:r>
            <a:r>
              <a:rPr lang="zh-CN" altLang="en-US" dirty="0" smtClean="0"/>
              <a:t>界面处，能带弯曲，形成三角形势阱。电子在结平行的平面内做自由电子运动，即量子阱区内的二维运动，故称为二维电子气（</a:t>
            </a:r>
            <a:r>
              <a:rPr lang="en-US" altLang="zh-CN" dirty="0" smtClean="0"/>
              <a:t>2DEG</a:t>
            </a:r>
            <a:r>
              <a:rPr lang="zh-CN" altLang="en-US" dirty="0" smtClean="0"/>
              <a:t>）。</a:t>
            </a:r>
            <a:endParaRPr lang="en-US" altLang="zh-CN" dirty="0" smtClean="0"/>
          </a:p>
          <a:p>
            <a:endParaRPr lang="zh-CN" altLang="en-US" dirty="0" smtClean="0"/>
          </a:p>
        </p:txBody>
      </p:sp>
      <p:sp>
        <p:nvSpPr>
          <p:cNvPr id="3" name="标题 2"/>
          <p:cNvSpPr>
            <a:spLocks noGrp="1"/>
          </p:cNvSpPr>
          <p:nvPr>
            <p:ph type="title"/>
          </p:nvPr>
        </p:nvSpPr>
        <p:spPr>
          <a:xfrm>
            <a:off x="707477" y="1279526"/>
            <a:ext cx="7886700" cy="1325563"/>
          </a:xfrm>
        </p:spPr>
        <p:txBody>
          <a:bodyPr>
            <a:normAutofit/>
          </a:bodyPr>
          <a:lstStyle/>
          <a:p>
            <a:pPr>
              <a:defRPr/>
            </a:pPr>
            <a:r>
              <a:rPr lang="zh-CN" altLang="en-US" sz="2800" dirty="0" smtClean="0"/>
              <a:t>量子阱（界面）</a:t>
            </a:r>
            <a:endParaRPr lang="zh-CN" altLang="en-US" sz="2800" dirty="0"/>
          </a:p>
        </p:txBody>
      </p:sp>
      <p:sp>
        <p:nvSpPr>
          <p:cNvPr id="24580" name="灯片编号占位符 3"/>
          <p:cNvSpPr>
            <a:spLocks noGrp="1"/>
          </p:cNvSpPr>
          <p:nvPr>
            <p:ph type="sldNum" sz="quarter" idx="12"/>
          </p:nvPr>
        </p:nvSpPr>
        <p:spPr bwMode="auto">
          <a:noFill/>
          <a:ln>
            <a:miter lim="800000"/>
          </a:ln>
        </p:spPr>
        <p:txBody>
          <a:bodyPr/>
          <a:lstStyle/>
          <a:p>
            <a:fld id="{AE254671-A0BD-4DB1-B14B-2DD4C5E1452C}" type="slidenum">
              <a:rPr lang="en-US" altLang="zh-CN" smtClean="0"/>
            </a:fld>
            <a:endParaRPr lang="en-US" altLang="zh-CN" smtClean="0"/>
          </a:p>
        </p:txBody>
      </p:sp>
      <p:sp>
        <p:nvSpPr>
          <p:cNvPr id="5" name="TextBox 4"/>
          <p:cNvSpPr txBox="1"/>
          <p:nvPr/>
        </p:nvSpPr>
        <p:spPr>
          <a:xfrm>
            <a:off x="1891862" y="378373"/>
            <a:ext cx="5754414" cy="584775"/>
          </a:xfrm>
          <a:prstGeom prst="rect">
            <a:avLst/>
          </a:prstGeom>
          <a:noFill/>
        </p:spPr>
        <p:txBody>
          <a:bodyPr wrap="square" rtlCol="0">
            <a:spAutoFit/>
          </a:bodyPr>
          <a:lstStyle/>
          <a:p>
            <a:pPr algn="ctr"/>
            <a:r>
              <a:rPr lang="en-US" altLang="zh-CN" sz="3200" b="1" dirty="0" smtClean="0"/>
              <a:t>3.1.4</a:t>
            </a:r>
            <a:r>
              <a:rPr lang="zh-CN" altLang="en-US" sz="3200" b="1" dirty="0" smtClean="0"/>
              <a:t> 二维电子气（</a:t>
            </a:r>
            <a:r>
              <a:rPr lang="en-US" altLang="zh-CN" sz="3200" b="1" dirty="0" smtClean="0"/>
              <a:t>2DEG</a:t>
            </a:r>
            <a:r>
              <a:rPr lang="zh-CN" altLang="en-US" sz="3200" b="1" dirty="0" smtClean="0"/>
              <a:t>）</a:t>
            </a:r>
            <a:endParaRPr lang="zh-CN" altLang="en-US" sz="3200" b="1" dirty="0"/>
          </a:p>
        </p:txBody>
      </p:sp>
      <p:sp>
        <p:nvSpPr>
          <p:cNvPr id="6" name="Line 5"/>
          <p:cNvSpPr>
            <a:spLocks noChangeShapeType="1"/>
          </p:cNvSpPr>
          <p:nvPr/>
        </p:nvSpPr>
        <p:spPr bwMode="auto">
          <a:xfrm>
            <a:off x="1215532" y="993460"/>
            <a:ext cx="7299325" cy="14288"/>
          </a:xfrm>
          <a:prstGeom prst="line">
            <a:avLst/>
          </a:prstGeom>
          <a:noFill/>
          <a:ln w="28575">
            <a:solidFill>
              <a:srgbClr val="FF0000"/>
            </a:solidFill>
            <a:round/>
          </a:ln>
        </p:spPr>
        <p:txBody>
          <a:bodyPr/>
          <a:lstStyle/>
          <a:p>
            <a:endParaRPr lang="zh-CN" altLang="en-US"/>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Grp="1" noChangeAspect="1" noChangeArrowheads="1"/>
          </p:cNvPicPr>
          <p:nvPr>
            <p:ph idx="1"/>
          </p:nvPr>
        </p:nvPicPr>
        <p:blipFill>
          <a:blip r:embed="rId1"/>
          <a:srcRect/>
          <a:stretch>
            <a:fillRect/>
          </a:stretch>
        </p:blipFill>
        <p:spPr>
          <a:xfrm>
            <a:off x="500063" y="1428750"/>
            <a:ext cx="8226425" cy="4286250"/>
          </a:xfrm>
          <a:noFill/>
        </p:spPr>
      </p:pic>
      <p:sp>
        <p:nvSpPr>
          <p:cNvPr id="25603" name="灯片编号占位符 2"/>
          <p:cNvSpPr>
            <a:spLocks noGrp="1"/>
          </p:cNvSpPr>
          <p:nvPr>
            <p:ph type="sldNum" sz="quarter" idx="12"/>
          </p:nvPr>
        </p:nvSpPr>
        <p:spPr bwMode="auto">
          <a:noFill/>
          <a:ln>
            <a:miter lim="800000"/>
          </a:ln>
        </p:spPr>
        <p:txBody>
          <a:bodyPr/>
          <a:lstStyle/>
          <a:p>
            <a:fld id="{4546D90E-2566-42B5-B18A-2086B7204E9B}" type="slidenum">
              <a:rPr lang="en-US" altLang="zh-CN" smtClean="0"/>
            </a:fld>
            <a:endParaRPr lang="en-US" altLang="zh-CN" smtClean="0"/>
          </a:p>
        </p:txBody>
      </p:sp>
      <p:sp>
        <p:nvSpPr>
          <p:cNvPr id="4" name="TextBox 3"/>
          <p:cNvSpPr txBox="1"/>
          <p:nvPr/>
        </p:nvSpPr>
        <p:spPr>
          <a:xfrm>
            <a:off x="1891862" y="220717"/>
            <a:ext cx="5754414" cy="584775"/>
          </a:xfrm>
          <a:prstGeom prst="rect">
            <a:avLst/>
          </a:prstGeom>
          <a:noFill/>
        </p:spPr>
        <p:txBody>
          <a:bodyPr wrap="square" rtlCol="0">
            <a:spAutoFit/>
          </a:bodyPr>
          <a:lstStyle/>
          <a:p>
            <a:pPr algn="ctr"/>
            <a:r>
              <a:rPr lang="en-US" altLang="zh-CN" sz="3200" b="1" dirty="0" smtClean="0"/>
              <a:t>3.1.4</a:t>
            </a:r>
            <a:r>
              <a:rPr lang="zh-CN" altLang="en-US" sz="3200" b="1" dirty="0" smtClean="0"/>
              <a:t> 二维电子气（</a:t>
            </a:r>
            <a:r>
              <a:rPr lang="en-US" altLang="zh-CN" sz="3200" b="1" dirty="0" smtClean="0"/>
              <a:t>2DEG</a:t>
            </a:r>
            <a:r>
              <a:rPr lang="zh-CN" altLang="en-US" sz="3200" b="1" dirty="0" smtClean="0"/>
              <a:t>）</a:t>
            </a:r>
            <a:endParaRPr lang="zh-CN" altLang="en-US" sz="3200" b="1" dirty="0"/>
          </a:p>
        </p:txBody>
      </p:sp>
      <p:sp>
        <p:nvSpPr>
          <p:cNvPr id="5" name="Line 5"/>
          <p:cNvSpPr>
            <a:spLocks noChangeShapeType="1"/>
          </p:cNvSpPr>
          <p:nvPr/>
        </p:nvSpPr>
        <p:spPr bwMode="auto">
          <a:xfrm>
            <a:off x="1215532" y="835804"/>
            <a:ext cx="7299325" cy="14288"/>
          </a:xfrm>
          <a:prstGeom prst="line">
            <a:avLst/>
          </a:prstGeom>
          <a:noFill/>
          <a:ln w="28575">
            <a:solidFill>
              <a:srgbClr val="FF0000"/>
            </a:solidFill>
            <a:round/>
          </a:ln>
        </p:spPr>
        <p:txBody>
          <a:bodyPr/>
          <a:lstStyle/>
          <a:p>
            <a:endParaRPr lang="zh-CN" altLang="en-US"/>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sp>
        <p:nvSpPr>
          <p:cNvPr id="3" name="标题 2"/>
          <p:cNvSpPr txBox="1"/>
          <p:nvPr/>
        </p:nvSpPr>
        <p:spPr>
          <a:xfrm>
            <a:off x="269412" y="725213"/>
            <a:ext cx="3987278" cy="536028"/>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err="1" smtClean="0">
                <a:ln>
                  <a:noFill/>
                </a:ln>
                <a:solidFill>
                  <a:schemeClr val="tx1"/>
                </a:solidFill>
                <a:effectLst/>
                <a:uLnTx/>
                <a:uFillTx/>
                <a:latin typeface="+mj-lt"/>
                <a:ea typeface="+mj-ea"/>
                <a:cs typeface="+mj-cs"/>
              </a:rPr>
              <a:t>AlGaN</a:t>
            </a:r>
            <a:r>
              <a:rPr kumimoji="0" lang="en-US" altLang="zh-CN" sz="2400" b="1" i="0" u="none" strike="noStrike" kern="1200" cap="none" spc="0" normalizeH="0" baseline="0" noProof="0" dirty="0" smtClean="0">
                <a:ln>
                  <a:noFill/>
                </a:ln>
                <a:solidFill>
                  <a:schemeClr val="tx1"/>
                </a:solidFill>
                <a:effectLst/>
                <a:uLnTx/>
                <a:uFillTx/>
                <a:latin typeface="+mj-lt"/>
                <a:ea typeface="+mj-ea"/>
                <a:cs typeface="+mj-cs"/>
              </a:rPr>
              <a:t>/</a:t>
            </a:r>
            <a:r>
              <a:rPr kumimoji="0" lang="en-US" altLang="zh-CN" sz="2400" b="1" i="0" u="none" strike="noStrike" kern="1200" cap="none" spc="0" normalizeH="0" baseline="0" noProof="0" dirty="0" err="1" smtClean="0">
                <a:ln>
                  <a:noFill/>
                </a:ln>
                <a:solidFill>
                  <a:schemeClr val="tx1"/>
                </a:solidFill>
                <a:effectLst/>
                <a:uLnTx/>
                <a:uFillTx/>
                <a:latin typeface="+mj-lt"/>
                <a:ea typeface="+mj-ea"/>
                <a:cs typeface="+mj-cs"/>
              </a:rPr>
              <a:t>GaN</a:t>
            </a:r>
            <a:r>
              <a:rPr kumimoji="0" lang="zh-CN" altLang="en-US" sz="2400" b="1" i="0" u="none" strike="noStrike" kern="1200" cap="none" spc="0" normalizeH="0" baseline="0" noProof="0" dirty="0" smtClean="0">
                <a:ln>
                  <a:noFill/>
                </a:ln>
                <a:solidFill>
                  <a:schemeClr val="tx1"/>
                </a:solidFill>
                <a:effectLst/>
                <a:uLnTx/>
                <a:uFillTx/>
                <a:latin typeface="+mj-lt"/>
                <a:ea typeface="+mj-ea"/>
                <a:cs typeface="+mj-cs"/>
              </a:rPr>
              <a:t>异质结构</a:t>
            </a:r>
            <a:endParaRPr kumimoji="0" lang="zh-CN" altLang="en-US" sz="2400" b="1"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4"/>
          <p:cNvPicPr>
            <a:picLocks noChangeAspect="1" noChangeArrowheads="1"/>
          </p:cNvPicPr>
          <p:nvPr/>
        </p:nvPicPr>
        <p:blipFill>
          <a:blip r:embed="rId1"/>
          <a:srcRect/>
          <a:stretch>
            <a:fillRect/>
          </a:stretch>
        </p:blipFill>
        <p:spPr>
          <a:xfrm>
            <a:off x="948395" y="1207595"/>
            <a:ext cx="4373562" cy="5089525"/>
          </a:xfrm>
          <a:prstGeom prst="rect">
            <a:avLst/>
          </a:prstGeom>
          <a:noFill/>
        </p:spPr>
      </p:pic>
      <p:cxnSp>
        <p:nvCxnSpPr>
          <p:cNvPr id="5" name="直接箭头连接符 4"/>
          <p:cNvCxnSpPr/>
          <p:nvPr/>
        </p:nvCxnSpPr>
        <p:spPr>
          <a:xfrm flipV="1">
            <a:off x="5651500" y="1773238"/>
            <a:ext cx="0" cy="504825"/>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6" name="矩形 5"/>
          <p:cNvSpPr>
            <a:spLocks noChangeArrowheads="1"/>
          </p:cNvSpPr>
          <p:nvPr/>
        </p:nvSpPr>
        <p:spPr bwMode="auto">
          <a:xfrm>
            <a:off x="539750" y="6308725"/>
            <a:ext cx="7993063" cy="369888"/>
          </a:xfrm>
          <a:prstGeom prst="rect">
            <a:avLst/>
          </a:prstGeom>
          <a:noFill/>
          <a:ln w="9525">
            <a:noFill/>
            <a:miter lim="800000"/>
          </a:ln>
        </p:spPr>
        <p:txBody>
          <a:bodyPr>
            <a:spAutoFit/>
          </a:bodyPr>
          <a:lstStyle/>
          <a:p>
            <a:r>
              <a:rPr lang="en-US" altLang="zh-CN" sz="1800"/>
              <a:t>B. Monemar, G. Pozina / Progress in Quantum Electronics 24 (2000) 239}290</a:t>
            </a:r>
            <a:endParaRPr lang="zh-CN" altLang="en-US" sz="1800"/>
          </a:p>
        </p:txBody>
      </p:sp>
      <p:sp>
        <p:nvSpPr>
          <p:cNvPr id="7" name="TextBox 7"/>
          <p:cNvSpPr txBox="1">
            <a:spLocks noChangeArrowheads="1"/>
          </p:cNvSpPr>
          <p:nvPr/>
        </p:nvSpPr>
        <p:spPr bwMode="auto">
          <a:xfrm>
            <a:off x="5940425" y="1630035"/>
            <a:ext cx="2879725" cy="4092575"/>
          </a:xfrm>
          <a:prstGeom prst="rect">
            <a:avLst/>
          </a:prstGeom>
          <a:noFill/>
          <a:ln w="9525">
            <a:noFill/>
            <a:miter lim="800000"/>
          </a:ln>
        </p:spPr>
        <p:txBody>
          <a:bodyPr>
            <a:spAutoFit/>
          </a:bodyPr>
          <a:lstStyle/>
          <a:p>
            <a:r>
              <a:rPr lang="zh-CN" altLang="en-US" sz="2000" i="0" dirty="0"/>
              <a:t>界面处的自发极化和压电极化相互加强或减弱，在界面处引起极化电荷的积累。</a:t>
            </a:r>
            <a:endParaRPr lang="en-US" altLang="zh-CN" sz="2000" i="0" dirty="0"/>
          </a:p>
          <a:p>
            <a:r>
              <a:rPr lang="zh-CN" altLang="en-US" sz="2000" i="0" dirty="0"/>
              <a:t>如果极化电荷为正，自由电子将趋向补偿这些界面电荷，如果</a:t>
            </a:r>
            <a:r>
              <a:rPr lang="en-US" altLang="zh-CN" sz="2000" i="0" dirty="0" err="1"/>
              <a:t>AlGaN</a:t>
            </a:r>
            <a:r>
              <a:rPr lang="en-US" altLang="zh-CN" sz="2000" i="0" dirty="0"/>
              <a:t>/</a:t>
            </a:r>
            <a:r>
              <a:rPr lang="en-US" altLang="zh-CN" sz="2000" i="0" dirty="0" err="1"/>
              <a:t>GaN</a:t>
            </a:r>
            <a:r>
              <a:rPr lang="zh-CN" altLang="en-US" sz="2000" i="0" dirty="0"/>
              <a:t>势垒足够高，界面电子将在薄层势阱中运动，形成二维电子气。</a:t>
            </a:r>
            <a:endParaRPr lang="en-US" altLang="zh-CN" sz="2000" i="0" dirty="0"/>
          </a:p>
          <a:p>
            <a:r>
              <a:rPr lang="zh-CN" altLang="en-US" sz="2000" i="0" dirty="0"/>
              <a:t>若界面电荷是负电荷，则形成二维空穴气。</a:t>
            </a:r>
            <a:endParaRPr lang="zh-CN" altLang="en-US" sz="2000" i="0" dirty="0"/>
          </a:p>
        </p:txBody>
      </p:sp>
      <p:sp>
        <p:nvSpPr>
          <p:cNvPr id="8" name="TextBox 7"/>
          <p:cNvSpPr txBox="1"/>
          <p:nvPr/>
        </p:nvSpPr>
        <p:spPr>
          <a:xfrm>
            <a:off x="1923393" y="0"/>
            <a:ext cx="5754414" cy="584775"/>
          </a:xfrm>
          <a:prstGeom prst="rect">
            <a:avLst/>
          </a:prstGeom>
          <a:noFill/>
        </p:spPr>
        <p:txBody>
          <a:bodyPr wrap="square" rtlCol="0">
            <a:spAutoFit/>
          </a:bodyPr>
          <a:lstStyle/>
          <a:p>
            <a:pPr algn="ctr"/>
            <a:r>
              <a:rPr lang="en-US" altLang="zh-CN" sz="3200" b="1" dirty="0" smtClean="0"/>
              <a:t>3.1.4</a:t>
            </a:r>
            <a:r>
              <a:rPr lang="zh-CN" altLang="en-US" sz="3200" b="1" dirty="0" smtClean="0"/>
              <a:t> 二维电子气（</a:t>
            </a:r>
            <a:r>
              <a:rPr lang="en-US" altLang="zh-CN" sz="3200" b="1" dirty="0" smtClean="0"/>
              <a:t>2DEG</a:t>
            </a:r>
            <a:r>
              <a:rPr lang="zh-CN" altLang="en-US" sz="3200" b="1" dirty="0" smtClean="0"/>
              <a:t>）</a:t>
            </a:r>
            <a:endParaRPr lang="zh-CN" altLang="en-US" sz="3200" b="1" dirty="0"/>
          </a:p>
        </p:txBody>
      </p:sp>
      <p:sp>
        <p:nvSpPr>
          <p:cNvPr id="9" name="Line 5"/>
          <p:cNvSpPr>
            <a:spLocks noChangeShapeType="1"/>
          </p:cNvSpPr>
          <p:nvPr/>
        </p:nvSpPr>
        <p:spPr bwMode="auto">
          <a:xfrm>
            <a:off x="1247063" y="615087"/>
            <a:ext cx="7299325" cy="14288"/>
          </a:xfrm>
          <a:prstGeom prst="line">
            <a:avLst/>
          </a:prstGeom>
          <a:noFill/>
          <a:ln w="28575">
            <a:solidFill>
              <a:srgbClr val="FF0000"/>
            </a:solidFill>
            <a:round/>
          </a:ln>
        </p:spPr>
        <p:txBody>
          <a:bodyPr/>
          <a:lstStyle/>
          <a:p>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sp>
        <p:nvSpPr>
          <p:cNvPr id="3" name="TextBox 2"/>
          <p:cNvSpPr txBox="1"/>
          <p:nvPr/>
        </p:nvSpPr>
        <p:spPr>
          <a:xfrm>
            <a:off x="2002221" y="283779"/>
            <a:ext cx="5754414" cy="584775"/>
          </a:xfrm>
          <a:prstGeom prst="rect">
            <a:avLst/>
          </a:prstGeom>
          <a:noFill/>
        </p:spPr>
        <p:txBody>
          <a:bodyPr wrap="square" rtlCol="0">
            <a:spAutoFit/>
          </a:bodyPr>
          <a:lstStyle/>
          <a:p>
            <a:pPr algn="ctr"/>
            <a:r>
              <a:rPr lang="en-US" altLang="zh-CN" sz="3200" b="1" dirty="0" smtClean="0"/>
              <a:t>3.1.4</a:t>
            </a:r>
            <a:r>
              <a:rPr lang="zh-CN" altLang="en-US" sz="3200" b="1" dirty="0" smtClean="0"/>
              <a:t> 二维电子气（</a:t>
            </a:r>
            <a:r>
              <a:rPr lang="en-US" altLang="zh-CN" sz="3200" b="1" dirty="0" smtClean="0"/>
              <a:t>2DEG</a:t>
            </a:r>
            <a:r>
              <a:rPr lang="zh-CN" altLang="en-US" sz="3200" b="1" dirty="0" smtClean="0"/>
              <a:t>）</a:t>
            </a:r>
            <a:endParaRPr lang="zh-CN" altLang="en-US" sz="3200" b="1" dirty="0"/>
          </a:p>
        </p:txBody>
      </p:sp>
      <p:sp>
        <p:nvSpPr>
          <p:cNvPr id="4" name="Text Box 2"/>
          <p:cNvSpPr txBox="1">
            <a:spLocks noChangeArrowheads="1"/>
          </p:cNvSpPr>
          <p:nvPr/>
        </p:nvSpPr>
        <p:spPr bwMode="auto">
          <a:xfrm>
            <a:off x="1905000" y="2984950"/>
            <a:ext cx="5181600" cy="457200"/>
          </a:xfrm>
          <a:prstGeom prst="rect">
            <a:avLst/>
          </a:prstGeom>
          <a:noFill/>
          <a:ln w="9525">
            <a:noFill/>
            <a:miter lim="800000"/>
          </a:ln>
        </p:spPr>
        <p:txBody>
          <a:bodyPr>
            <a:spAutoFit/>
          </a:bodyPr>
          <a:lstStyle/>
          <a:p>
            <a:pPr algn="ctr">
              <a:spcBef>
                <a:spcPct val="50000"/>
              </a:spcBef>
            </a:pPr>
            <a:endParaRPr lang="zh-CN" altLang="zh-CN"/>
          </a:p>
        </p:txBody>
      </p:sp>
      <p:pic>
        <p:nvPicPr>
          <p:cNvPr id="5" name="Picture 3"/>
          <p:cNvPicPr>
            <a:picLocks noChangeAspect="1" noChangeArrowheads="1"/>
          </p:cNvPicPr>
          <p:nvPr/>
        </p:nvPicPr>
        <p:blipFill>
          <a:blip r:embed="rId1"/>
          <a:srcRect/>
          <a:stretch>
            <a:fillRect/>
          </a:stretch>
        </p:blipFill>
        <p:spPr bwMode="auto">
          <a:xfrm>
            <a:off x="1000125" y="2394400"/>
            <a:ext cx="7543800" cy="3276600"/>
          </a:xfrm>
          <a:prstGeom prst="rect">
            <a:avLst/>
          </a:prstGeom>
          <a:noFill/>
          <a:ln w="22225">
            <a:noFill/>
            <a:miter lim="800000"/>
            <a:headEnd/>
            <a:tailEnd/>
          </a:ln>
        </p:spPr>
      </p:pic>
      <p:sp>
        <p:nvSpPr>
          <p:cNvPr id="6" name="Text Box 4"/>
          <p:cNvSpPr txBox="1">
            <a:spLocks noChangeArrowheads="1"/>
          </p:cNvSpPr>
          <p:nvPr/>
        </p:nvSpPr>
        <p:spPr bwMode="auto">
          <a:xfrm>
            <a:off x="2500313" y="1394275"/>
            <a:ext cx="4386262" cy="588963"/>
          </a:xfrm>
          <a:prstGeom prst="rect">
            <a:avLst/>
          </a:prstGeom>
          <a:noFill/>
          <a:ln w="9525">
            <a:solidFill>
              <a:srgbClr val="0000FF"/>
            </a:solidFill>
            <a:miter lim="800000"/>
          </a:ln>
        </p:spPr>
        <p:txBody>
          <a:bodyPr>
            <a:spAutoFit/>
          </a:bodyPr>
          <a:lstStyle/>
          <a:p>
            <a:pPr algn="ctr">
              <a:spcBef>
                <a:spcPct val="50000"/>
              </a:spcBef>
            </a:pPr>
            <a:r>
              <a:rPr kumimoji="0" lang="zh-CN" altLang="en-US" sz="3200" b="1">
                <a:solidFill>
                  <a:srgbClr val="0000CC"/>
                </a:solidFill>
                <a:latin typeface="Arial" panose="020B0604020202020204" pitchFamily="34" charset="0"/>
                <a:ea typeface="黑体" panose="02010609060101010101" pitchFamily="49" charset="-122"/>
              </a:rPr>
              <a:t>压电诱导二维电子气</a:t>
            </a:r>
            <a:endParaRPr kumimoji="0" lang="zh-CN" altLang="en-US" sz="3200" b="1">
              <a:solidFill>
                <a:srgbClr val="0000CC"/>
              </a:solidFill>
              <a:latin typeface="Arial" panose="020B0604020202020204" pitchFamily="34" charset="0"/>
              <a:ea typeface="黑体" panose="02010609060101010101" pitchFamily="49" charset="-122"/>
            </a:endParaRPr>
          </a:p>
        </p:txBody>
      </p:sp>
      <p:sp>
        <p:nvSpPr>
          <p:cNvPr id="7" name="Line 5"/>
          <p:cNvSpPr>
            <a:spLocks noChangeShapeType="1"/>
          </p:cNvSpPr>
          <p:nvPr/>
        </p:nvSpPr>
        <p:spPr bwMode="auto">
          <a:xfrm>
            <a:off x="1310125" y="1024990"/>
            <a:ext cx="7299325" cy="14288"/>
          </a:xfrm>
          <a:prstGeom prst="line">
            <a:avLst/>
          </a:prstGeom>
          <a:noFill/>
          <a:ln w="28575">
            <a:solidFill>
              <a:srgbClr val="FF0000"/>
            </a:solidFill>
            <a:round/>
          </a:ln>
        </p:spPr>
        <p:txBody>
          <a:bodyPr/>
          <a:lstStyle/>
          <a:p>
            <a:endParaRPr lang="zh-CN" altLang="en-US"/>
          </a:p>
        </p:txBody>
      </p:sp>
      <p:sp>
        <p:nvSpPr>
          <p:cNvPr id="8" name="Line 6"/>
          <p:cNvSpPr>
            <a:spLocks noChangeShapeType="1"/>
          </p:cNvSpPr>
          <p:nvPr/>
        </p:nvSpPr>
        <p:spPr bwMode="auto">
          <a:xfrm>
            <a:off x="3143250" y="1894338"/>
            <a:ext cx="747713" cy="1568450"/>
          </a:xfrm>
          <a:prstGeom prst="line">
            <a:avLst/>
          </a:prstGeom>
          <a:noFill/>
          <a:ln w="9525">
            <a:solidFill>
              <a:srgbClr val="0000CC"/>
            </a:solidFill>
            <a:prstDash val="dash"/>
            <a:round/>
            <a:tailEnd type="triangle" w="med" len="med"/>
          </a:ln>
        </p:spPr>
        <p:txBody>
          <a:bodyPr/>
          <a:lstStyle/>
          <a:p>
            <a:endParaRPr lang="zh-CN" altLang="en-US"/>
          </a:p>
        </p:txBody>
      </p:sp>
      <p:sp>
        <p:nvSpPr>
          <p:cNvPr id="9" name="Text Box 7"/>
          <p:cNvSpPr txBox="1">
            <a:spLocks noChangeArrowheads="1"/>
          </p:cNvSpPr>
          <p:nvPr/>
        </p:nvSpPr>
        <p:spPr bwMode="auto">
          <a:xfrm>
            <a:off x="4983163" y="4843913"/>
            <a:ext cx="1144587" cy="376237"/>
          </a:xfrm>
          <a:prstGeom prst="rect">
            <a:avLst/>
          </a:prstGeom>
          <a:noFill/>
          <a:ln w="9525">
            <a:solidFill>
              <a:srgbClr val="0000FF"/>
            </a:solidFill>
            <a:miter lim="800000"/>
          </a:ln>
        </p:spPr>
        <p:txBody>
          <a:bodyPr>
            <a:spAutoFit/>
          </a:bodyPr>
          <a:lstStyle/>
          <a:p>
            <a:pPr algn="ctr">
              <a:spcBef>
                <a:spcPct val="50000"/>
              </a:spcBef>
            </a:pPr>
            <a:r>
              <a:rPr lang="zh-CN" altLang="en-US" sz="1800" b="1">
                <a:solidFill>
                  <a:srgbClr val="FF0000"/>
                </a:solidFill>
                <a:latin typeface="Arial" panose="020B0604020202020204" pitchFamily="34" charset="0"/>
                <a:sym typeface="Symbol" panose="05050102010706020507" pitchFamily="18" charset="2"/>
              </a:rPr>
              <a:t>极化电荷</a:t>
            </a:r>
            <a:endParaRPr lang="zh-CN" altLang="en-US" sz="1800" b="1">
              <a:solidFill>
                <a:srgbClr val="FF0000"/>
              </a:solidFill>
              <a:latin typeface="Arial" panose="020B0604020202020204" pitchFamily="34" charset="0"/>
              <a:sym typeface="Symbol" panose="05050102010706020507" pitchFamily="18" charset="2"/>
            </a:endParaRPr>
          </a:p>
        </p:txBody>
      </p:sp>
      <p:sp>
        <p:nvSpPr>
          <p:cNvPr id="10" name="Line 8"/>
          <p:cNvSpPr>
            <a:spLocks noChangeShapeType="1"/>
          </p:cNvSpPr>
          <p:nvPr/>
        </p:nvSpPr>
        <p:spPr bwMode="auto">
          <a:xfrm flipH="1" flipV="1">
            <a:off x="5045075" y="4204150"/>
            <a:ext cx="319088" cy="593725"/>
          </a:xfrm>
          <a:prstGeom prst="line">
            <a:avLst/>
          </a:prstGeom>
          <a:noFill/>
          <a:ln w="9525">
            <a:solidFill>
              <a:srgbClr val="FF0000"/>
            </a:solidFill>
            <a:round/>
            <a:tailEnd type="triangle" w="med" len="med"/>
          </a:ln>
        </p:spPr>
        <p:txBody>
          <a:bodyPr/>
          <a:lstStyle/>
          <a:p>
            <a:endParaRPr lang="zh-CN" altLang="en-US"/>
          </a:p>
        </p:txBody>
      </p:sp>
      <p:sp>
        <p:nvSpPr>
          <p:cNvPr id="11" name="Line 9"/>
          <p:cNvSpPr>
            <a:spLocks noChangeShapeType="1"/>
          </p:cNvSpPr>
          <p:nvPr/>
        </p:nvSpPr>
        <p:spPr bwMode="auto">
          <a:xfrm>
            <a:off x="5857875" y="1822900"/>
            <a:ext cx="958850" cy="1690688"/>
          </a:xfrm>
          <a:prstGeom prst="line">
            <a:avLst/>
          </a:prstGeom>
          <a:noFill/>
          <a:ln w="28575" cap="rnd">
            <a:solidFill>
              <a:schemeClr val="tx1"/>
            </a:solidFill>
            <a:prstDash val="sysDot"/>
            <a:round/>
            <a:tailEnd type="triangle" w="med" len="med"/>
          </a:ln>
        </p:spPr>
        <p:txBody>
          <a:bodyPr/>
          <a:lstStyle/>
          <a:p>
            <a:endParaRPr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7955" y="167640"/>
            <a:ext cx="4767580" cy="1050925"/>
          </a:xfrm>
        </p:spPr>
        <p:txBody>
          <a:bodyPr/>
          <a:lstStyle/>
          <a:p>
            <a:pPr>
              <a:defRPr/>
            </a:pPr>
            <a:r>
              <a:rPr lang="zh-CN" altLang="en-US" sz="4000" b="1" dirty="0" smtClean="0">
                <a:latin typeface="微软雅黑" panose="020B0503020204020204" charset="-122"/>
                <a:ea typeface="微软雅黑" panose="020B0503020204020204" charset="-122"/>
              </a:rPr>
              <a:t>二维电子气面密度</a:t>
            </a:r>
            <a:endParaRPr lang="zh-CN" altLang="en-US" sz="4000" b="1" dirty="0" smtClean="0">
              <a:latin typeface="微软雅黑" panose="020B0503020204020204" charset="-122"/>
              <a:ea typeface="微软雅黑" panose="020B0503020204020204" charset="-122"/>
            </a:endParaRPr>
          </a:p>
        </p:txBody>
      </p:sp>
      <p:pic>
        <p:nvPicPr>
          <p:cNvPr id="49155" name="Picture 4"/>
          <p:cNvPicPr>
            <a:picLocks noGrp="1" noChangeAspect="1" noChangeArrowheads="1"/>
          </p:cNvPicPr>
          <p:nvPr>
            <p:ph idx="1"/>
            <p:custDataLst>
              <p:tags r:id="rId1"/>
            </p:custDataLst>
          </p:nvPr>
        </p:nvPicPr>
        <p:blipFill>
          <a:blip r:embed="rId2"/>
          <a:srcRect/>
          <a:stretch>
            <a:fillRect/>
          </a:stretch>
        </p:blipFill>
        <p:spPr>
          <a:xfrm>
            <a:off x="649923" y="2059623"/>
            <a:ext cx="7843837" cy="1214437"/>
          </a:xfrm>
          <a:noFill/>
        </p:spPr>
      </p:pic>
      <p:pic>
        <p:nvPicPr>
          <p:cNvPr id="49156" name="Picture 5"/>
          <p:cNvPicPr>
            <a:picLocks noChangeAspect="1" noChangeArrowheads="1"/>
          </p:cNvPicPr>
          <p:nvPr>
            <p:custDataLst>
              <p:tags r:id="rId3"/>
            </p:custDataLst>
          </p:nvPr>
        </p:nvPicPr>
        <p:blipFill>
          <a:blip r:embed="rId4"/>
          <a:srcRect/>
          <a:stretch>
            <a:fillRect/>
          </a:stretch>
        </p:blipFill>
        <p:spPr bwMode="auto">
          <a:xfrm>
            <a:off x="147955" y="3420110"/>
            <a:ext cx="8548370" cy="1426845"/>
          </a:xfrm>
          <a:prstGeom prst="rect">
            <a:avLst/>
          </a:prstGeom>
          <a:noFill/>
          <a:ln w="9525">
            <a:noFill/>
            <a:miter lim="800000"/>
            <a:headEnd/>
            <a:tailEnd/>
          </a:ln>
        </p:spPr>
      </p:pic>
      <p:sp>
        <p:nvSpPr>
          <p:cNvPr id="49157" name="矩形 4"/>
          <p:cNvSpPr>
            <a:spLocks noChangeArrowheads="1"/>
          </p:cNvSpPr>
          <p:nvPr/>
        </p:nvSpPr>
        <p:spPr bwMode="auto">
          <a:xfrm>
            <a:off x="1331913" y="5300663"/>
            <a:ext cx="6858000" cy="831850"/>
          </a:xfrm>
          <a:prstGeom prst="rect">
            <a:avLst/>
          </a:prstGeom>
          <a:noFill/>
          <a:ln w="9525">
            <a:noFill/>
            <a:miter lim="800000"/>
          </a:ln>
        </p:spPr>
        <p:txBody>
          <a:bodyPr>
            <a:spAutoFit/>
          </a:bodyPr>
          <a:lstStyle/>
          <a:p>
            <a:r>
              <a:rPr lang="en-US" altLang="zh-CN" i="0"/>
              <a:t>B. Monemar, G. Pozina / Progress in Quantum Electronics 24 (2000) 239-290</a:t>
            </a:r>
            <a:endParaRPr lang="zh-CN" altLang="en-US" i="0"/>
          </a:p>
        </p:txBody>
      </p:sp>
      <p:pic>
        <p:nvPicPr>
          <p:cNvPr id="4" name="图片 3"/>
          <p:cNvPicPr>
            <a:picLocks noChangeAspect="1"/>
          </p:cNvPicPr>
          <p:nvPr>
            <p:custDataLst>
              <p:tags r:id="rId5"/>
            </p:custDataLst>
          </p:nvPr>
        </p:nvPicPr>
        <p:blipFill>
          <a:blip r:embed="rId6"/>
          <a:stretch>
            <a:fillRect/>
          </a:stretch>
        </p:blipFill>
        <p:spPr>
          <a:xfrm>
            <a:off x="5116830" y="348615"/>
            <a:ext cx="3495675" cy="1828800"/>
          </a:xfrm>
          <a:prstGeom prst="rect">
            <a:avLst/>
          </a:prstGeom>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p:cNvPicPr>
            <a:picLocks noGrp="1" noChangeAspect="1" noChangeArrowheads="1"/>
          </p:cNvPicPr>
          <p:nvPr>
            <p:ph idx="1"/>
          </p:nvPr>
        </p:nvPicPr>
        <p:blipFill>
          <a:blip r:embed="rId1"/>
          <a:srcRect/>
          <a:stretch>
            <a:fillRect/>
          </a:stretch>
        </p:blipFill>
        <p:spPr>
          <a:xfrm>
            <a:off x="395288" y="260350"/>
            <a:ext cx="5100637" cy="6180138"/>
          </a:xfrm>
          <a:noFill/>
        </p:spPr>
      </p:pic>
      <p:sp>
        <p:nvSpPr>
          <p:cNvPr id="50179" name="TextBox 2"/>
          <p:cNvSpPr txBox="1">
            <a:spLocks noChangeArrowheads="1"/>
          </p:cNvSpPr>
          <p:nvPr/>
        </p:nvSpPr>
        <p:spPr bwMode="auto">
          <a:xfrm>
            <a:off x="5709603" y="628968"/>
            <a:ext cx="3348037" cy="4400550"/>
          </a:xfrm>
          <a:prstGeom prst="rect">
            <a:avLst/>
          </a:prstGeom>
          <a:noFill/>
          <a:ln w="9525">
            <a:noFill/>
            <a:miter lim="800000"/>
          </a:ln>
        </p:spPr>
        <p:txBody>
          <a:bodyPr>
            <a:spAutoFit/>
          </a:bodyPr>
          <a:lstStyle/>
          <a:p>
            <a:r>
              <a:rPr lang="en-US" altLang="zh-CN" sz="2000" i="0"/>
              <a:t>Calculated sheet carrier concentrations of the 2DEG confined at a Ga-face </a:t>
            </a:r>
            <a:r>
              <a:rPr lang="zh-CN" altLang="en-US" sz="2000" i="0"/>
              <a:t>（</a:t>
            </a:r>
            <a:r>
              <a:rPr lang="en-US" altLang="zh-CN" sz="2000" i="0"/>
              <a:t> AlxGa1-xN/GaN ) or N-face GaN/AlxGa1-xN) interface for different thickness of the AlGaN barrier and different composition x. The inset shows the maximum sheet carrier concentration of the same pseudomorphically</a:t>
            </a:r>
            <a:endParaRPr lang="en-US" altLang="zh-CN" sz="2000" i="0"/>
          </a:p>
          <a:p>
            <a:r>
              <a:rPr lang="en-US" altLang="zh-CN" sz="2000" i="0"/>
              <a:t>grown Ga-face AlGaN/GaN and N-face GaN/AlGaN heterostructures.</a:t>
            </a:r>
            <a:endParaRPr lang="zh-CN" altLang="en-US" sz="2000" i="0"/>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灯片编号占位符 6"/>
          <p:cNvSpPr>
            <a:spLocks noGrp="1"/>
          </p:cNvSpPr>
          <p:nvPr>
            <p:ph type="sldNum" sz="quarter" idx="12"/>
          </p:nvPr>
        </p:nvSpPr>
        <p:spPr bwMode="auto">
          <a:noFill/>
          <a:ln>
            <a:miter lim="800000"/>
          </a:ln>
        </p:spPr>
        <p:txBody>
          <a:bodyPr/>
          <a:lstStyle/>
          <a:p>
            <a:fld id="{D92066C8-5EC3-4BE0-9A68-CF918B24AB39}" type="slidenum">
              <a:rPr lang="en-US" altLang="zh-CN" smtClean="0"/>
            </a:fld>
            <a:endParaRPr lang="en-US" altLang="zh-CN" smtClean="0"/>
          </a:p>
        </p:txBody>
      </p:sp>
      <p:sp>
        <p:nvSpPr>
          <p:cNvPr id="8196" name="Rectangle 2"/>
          <p:cNvSpPr>
            <a:spLocks noGrp="1" noChangeArrowheads="1"/>
          </p:cNvSpPr>
          <p:nvPr>
            <p:ph type="title"/>
          </p:nvPr>
        </p:nvSpPr>
        <p:spPr>
          <a:xfrm>
            <a:off x="611560" y="332656"/>
            <a:ext cx="7772400" cy="1143000"/>
          </a:xfrm>
        </p:spPr>
        <p:txBody>
          <a:bodyPr/>
          <a:lstStyle/>
          <a:p>
            <a:pPr eaLnBrk="1" hangingPunct="1">
              <a:defRPr/>
            </a:pPr>
            <a:r>
              <a:rPr lang="en-US" altLang="zh-CN" sz="3600" dirty="0" smtClean="0"/>
              <a:t>Al</a:t>
            </a:r>
            <a:r>
              <a:rPr lang="en-US" altLang="zh-CN" sz="3600" baseline="-25000" dirty="0" smtClean="0"/>
              <a:t>0.22</a:t>
            </a:r>
            <a:r>
              <a:rPr lang="en-US" altLang="zh-CN" sz="3600" dirty="0" smtClean="0"/>
              <a:t>Ga</a:t>
            </a:r>
            <a:r>
              <a:rPr lang="en-US" altLang="zh-CN" sz="3600" baseline="-25000" dirty="0" smtClean="0"/>
              <a:t>0.78</a:t>
            </a:r>
            <a:r>
              <a:rPr lang="en-US" altLang="zh-CN" sz="3600" dirty="0" smtClean="0"/>
              <a:t>N/</a:t>
            </a:r>
            <a:r>
              <a:rPr lang="en-US" altLang="zh-CN" sz="3600" dirty="0" err="1" smtClean="0"/>
              <a:t>GaN</a:t>
            </a:r>
            <a:r>
              <a:rPr lang="en-US" altLang="en-US" sz="3600" dirty="0" err="1" smtClean="0">
                <a:ea typeface="宋体" panose="02010600030101010101" pitchFamily="2" charset="-122"/>
              </a:rPr>
              <a:t>异质结的自旋分裂</a:t>
            </a:r>
            <a:endParaRPr lang="zh-CN" altLang="en-US" dirty="0" smtClean="0"/>
          </a:p>
        </p:txBody>
      </p:sp>
      <p:sp>
        <p:nvSpPr>
          <p:cNvPr id="4101" name="Rectangle 3"/>
          <p:cNvSpPr>
            <a:spLocks noGrp="1" noChangeArrowheads="1"/>
          </p:cNvSpPr>
          <p:nvPr>
            <p:ph type="body" sz="half" idx="2"/>
          </p:nvPr>
        </p:nvSpPr>
        <p:spPr>
          <a:xfrm>
            <a:off x="4711701" y="1341438"/>
            <a:ext cx="4432299" cy="5097462"/>
          </a:xfrm>
        </p:spPr>
        <p:txBody>
          <a:bodyPr>
            <a:normAutofit fontScale="85000" lnSpcReduction="10000"/>
          </a:bodyPr>
          <a:lstStyle/>
          <a:p>
            <a:pPr eaLnBrk="1" hangingPunct="1">
              <a:lnSpc>
                <a:spcPct val="160000"/>
              </a:lnSpc>
              <a:spcBef>
                <a:spcPct val="80000"/>
              </a:spcBef>
              <a:defRPr/>
            </a:pPr>
            <a:r>
              <a:rPr lang="en-US" altLang="zh-CN" sz="2000" dirty="0" smtClean="0">
                <a:latin typeface="+mj-ea"/>
                <a:ea typeface="+mj-ea"/>
              </a:rPr>
              <a:t>1.4 K</a:t>
            </a:r>
            <a:r>
              <a:rPr lang="zh-CN" altLang="zh-CN" sz="2000" dirty="0" smtClean="0">
                <a:latin typeface="+mj-ea"/>
                <a:ea typeface="+mj-ea"/>
              </a:rPr>
              <a:t>下</a:t>
            </a:r>
            <a:r>
              <a:rPr lang="en-US" altLang="zh-CN" sz="2000" dirty="0" smtClean="0">
                <a:latin typeface="+mj-ea"/>
                <a:ea typeface="+mj-ea"/>
              </a:rPr>
              <a:t>Al0.22Ga0.78N/</a:t>
            </a:r>
            <a:r>
              <a:rPr lang="en-US" altLang="zh-CN" sz="2000" dirty="0" err="1" smtClean="0">
                <a:latin typeface="+mj-ea"/>
                <a:ea typeface="+mj-ea"/>
              </a:rPr>
              <a:t>GaN</a:t>
            </a:r>
            <a:r>
              <a:rPr lang="en-US" altLang="en-US" sz="2000" dirty="0" err="1" smtClean="0">
                <a:latin typeface="+mj-ea"/>
                <a:ea typeface="+mj-ea"/>
              </a:rPr>
              <a:t>调制掺杂异质结构的横向磁阻随磁场强度的变化</a:t>
            </a:r>
            <a:r>
              <a:rPr lang="en-US" altLang="en-US" sz="2000" dirty="0" smtClean="0">
                <a:latin typeface="+mj-ea"/>
                <a:ea typeface="+mj-ea"/>
              </a:rPr>
              <a:t>。</a:t>
            </a:r>
            <a:endParaRPr lang="en-US" altLang="en-US" sz="2000" dirty="0" smtClean="0">
              <a:latin typeface="+mj-ea"/>
              <a:ea typeface="+mj-ea"/>
            </a:endParaRPr>
          </a:p>
          <a:p>
            <a:pPr eaLnBrk="1" hangingPunct="1">
              <a:lnSpc>
                <a:spcPct val="160000"/>
              </a:lnSpc>
              <a:spcBef>
                <a:spcPct val="80000"/>
              </a:spcBef>
              <a:defRPr/>
            </a:pPr>
            <a:r>
              <a:rPr lang="en-US" altLang="en-US" sz="2000" dirty="0" smtClean="0">
                <a:latin typeface="+mj-ea"/>
                <a:ea typeface="+mj-ea"/>
              </a:rPr>
              <a:t>除了产生很强的</a:t>
            </a:r>
            <a:r>
              <a:rPr lang="en-US" altLang="zh-CN" sz="2000" dirty="0" smtClean="0">
                <a:latin typeface="+mj-ea"/>
                <a:ea typeface="+mj-ea"/>
              </a:rPr>
              <a:t>SdH</a:t>
            </a:r>
            <a:r>
              <a:rPr lang="en-US" altLang="en-US" sz="2000" dirty="0" smtClean="0">
                <a:latin typeface="+mj-ea"/>
                <a:ea typeface="+mj-ea"/>
              </a:rPr>
              <a:t>振荡和该振荡的双周期特性外，从磁场为5.5 </a:t>
            </a:r>
            <a:r>
              <a:rPr lang="en-US" altLang="zh-CN" sz="2000" dirty="0" err="1" smtClean="0">
                <a:latin typeface="+mj-ea"/>
                <a:ea typeface="+mj-ea"/>
              </a:rPr>
              <a:t>T</a:t>
            </a:r>
            <a:r>
              <a:rPr lang="en-US" altLang="en-US" sz="2000" dirty="0" err="1" smtClean="0">
                <a:latin typeface="+mj-ea"/>
                <a:ea typeface="+mj-ea"/>
              </a:rPr>
              <a:t>开始可以观察到了明显的自旋分裂现象</a:t>
            </a:r>
            <a:r>
              <a:rPr lang="en-US" altLang="en-US" sz="2000" dirty="0" smtClean="0">
                <a:latin typeface="+mj-ea"/>
                <a:ea typeface="+mj-ea"/>
              </a:rPr>
              <a:t>。</a:t>
            </a:r>
            <a:endParaRPr lang="en-US" altLang="en-US" sz="2000" dirty="0" smtClean="0">
              <a:latin typeface="+mj-ea"/>
              <a:ea typeface="+mj-ea"/>
            </a:endParaRPr>
          </a:p>
          <a:p>
            <a:pPr eaLnBrk="1" hangingPunct="1">
              <a:lnSpc>
                <a:spcPct val="160000"/>
              </a:lnSpc>
              <a:spcBef>
                <a:spcPct val="80000"/>
              </a:spcBef>
              <a:defRPr/>
            </a:pPr>
            <a:r>
              <a:rPr lang="en-US" altLang="zh-CN" sz="2000" dirty="0" err="1" smtClean="0">
                <a:latin typeface="+mj-ea"/>
                <a:ea typeface="+mj-ea"/>
              </a:rPr>
              <a:t>SdH</a:t>
            </a:r>
            <a:r>
              <a:rPr lang="zh-CN" altLang="en-US" sz="2000" dirty="0" smtClean="0">
                <a:latin typeface="+mj-ea"/>
                <a:ea typeface="+mj-ea"/>
              </a:rPr>
              <a:t>振荡是低温强磁场下的现象，磁场垂直作用在界面上，界面平行方向也出现量子化，形成朗道能级，费米能级和朗道能级平齐则会出现磁阻极大值。</a:t>
            </a:r>
            <a:endParaRPr lang="en-US" altLang="zh-CN" sz="2000" dirty="0" smtClean="0">
              <a:latin typeface="+mj-ea"/>
              <a:ea typeface="+mj-ea"/>
            </a:endParaRPr>
          </a:p>
          <a:p>
            <a:pPr eaLnBrk="1" hangingPunct="1">
              <a:lnSpc>
                <a:spcPct val="160000"/>
              </a:lnSpc>
              <a:spcBef>
                <a:spcPct val="80000"/>
              </a:spcBef>
              <a:defRPr/>
            </a:pPr>
            <a:r>
              <a:rPr lang="zh-CN" altLang="en-US" sz="2000" dirty="0" smtClean="0">
                <a:latin typeface="+mj-ea"/>
                <a:ea typeface="+mj-ea"/>
              </a:rPr>
              <a:t>对</a:t>
            </a:r>
            <a:r>
              <a:rPr lang="en-US" altLang="zh-CN" sz="2000" dirty="0" smtClean="0">
                <a:latin typeface="+mj-ea"/>
                <a:ea typeface="+mj-ea"/>
              </a:rPr>
              <a:t>2DEG</a:t>
            </a:r>
            <a:r>
              <a:rPr lang="zh-CN" altLang="en-US" sz="2000" dirty="0" smtClean="0">
                <a:latin typeface="+mj-ea"/>
                <a:ea typeface="+mj-ea"/>
              </a:rPr>
              <a:t>的输运性质研究是一个强大的工具 。</a:t>
            </a:r>
            <a:endParaRPr lang="zh-CN" altLang="en-US" sz="2800" dirty="0" smtClean="0">
              <a:latin typeface="+mj-ea"/>
              <a:ea typeface="+mj-ea"/>
            </a:endParaRPr>
          </a:p>
        </p:txBody>
      </p:sp>
      <p:graphicFrame>
        <p:nvGraphicFramePr>
          <p:cNvPr id="1026" name="Object 2"/>
          <p:cNvGraphicFramePr>
            <a:graphicFrameLocks noGrp="1" noChangeAspect="1"/>
          </p:cNvGraphicFramePr>
          <p:nvPr>
            <p:ph type="body" sz="half" idx="4294967295"/>
          </p:nvPr>
        </p:nvGraphicFramePr>
        <p:xfrm>
          <a:off x="0" y="1851025"/>
          <a:ext cx="4872038" cy="4254500"/>
        </p:xfrm>
        <a:graphic>
          <a:graphicData uri="http://schemas.openxmlformats.org/presentationml/2006/ole">
            <mc:AlternateContent xmlns:mc="http://schemas.openxmlformats.org/markup-compatibility/2006">
              <mc:Choice xmlns:v="urn:schemas-microsoft-com:vml" Requires="v">
                <p:oleObj spid="_x0000_s1025" name="Graph" r:id="rId1" imgW="56083200" imgH="42433875" progId="Origin50.Graph">
                  <p:embed/>
                </p:oleObj>
              </mc:Choice>
              <mc:Fallback>
                <p:oleObj name="Graph" r:id="rId1" imgW="56083200" imgH="42433875" progId="Origin50.Graph">
                  <p:embed/>
                  <p:pic>
                    <p:nvPicPr>
                      <p:cNvPr id="0" name="Object 2" descr="image39"/>
                      <p:cNvPicPr>
                        <a:picLocks noGrp="1" noChangeAspect="1"/>
                      </p:cNvPicPr>
                      <p:nvPr/>
                    </p:nvPicPr>
                    <p:blipFill>
                      <a:blip r:embed="rId2"/>
                      <a:srcRect l="3369" t="9120" r="13397" b="5515"/>
                      <a:stretch>
                        <a:fillRect/>
                      </a:stretch>
                    </p:blipFill>
                    <p:spPr>
                      <a:xfrm>
                        <a:off x="0" y="1851025"/>
                        <a:ext cx="4872038" cy="4254500"/>
                      </a:xfrm>
                      <a:prstGeom prst="rect">
                        <a:avLst/>
                      </a:prstGeom>
                      <a:noFill/>
                      <a:ln w="9525">
                        <a:noFill/>
                      </a:ln>
                    </p:spPr>
                  </p:pic>
                </p:oleObj>
              </mc:Fallback>
            </mc:AlternateContent>
          </a:graphicData>
        </a:graphic>
      </p:graphicFrame>
      <p:sp>
        <p:nvSpPr>
          <p:cNvPr id="1030" name="Line 6"/>
          <p:cNvSpPr>
            <a:spLocks noChangeShapeType="1"/>
          </p:cNvSpPr>
          <p:nvPr/>
        </p:nvSpPr>
        <p:spPr bwMode="auto">
          <a:xfrm>
            <a:off x="731838" y="1235075"/>
            <a:ext cx="8047037" cy="14288"/>
          </a:xfrm>
          <a:prstGeom prst="line">
            <a:avLst/>
          </a:prstGeom>
          <a:noFill/>
          <a:ln w="28575">
            <a:solidFill>
              <a:srgbClr val="FF3300"/>
            </a:solidFill>
            <a:round/>
          </a:ln>
        </p:spPr>
        <p:txBody>
          <a:bodyPr/>
          <a:lstStyle/>
          <a:p>
            <a:endParaRPr lang="zh-CN" altLang="en-US"/>
          </a:p>
        </p:txBody>
      </p:sp>
    </p:spTree>
  </p:cSld>
  <p:clrMapOvr>
    <a:masterClrMapping/>
  </p:clrMapOvr>
  <p:transition>
    <p:pull dir="l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灯片编号占位符 6"/>
          <p:cNvSpPr>
            <a:spLocks noGrp="1"/>
          </p:cNvSpPr>
          <p:nvPr>
            <p:ph type="sldNum" sz="quarter" idx="12"/>
          </p:nvPr>
        </p:nvSpPr>
        <p:spPr bwMode="auto">
          <a:noFill/>
          <a:ln>
            <a:miter lim="800000"/>
          </a:ln>
        </p:spPr>
        <p:txBody>
          <a:bodyPr/>
          <a:lstStyle/>
          <a:p>
            <a:fld id="{4AE58E4D-B499-4FB6-87B7-CC425F873CD1}" type="slidenum">
              <a:rPr lang="en-US" altLang="zh-CN" smtClean="0"/>
            </a:fld>
            <a:endParaRPr lang="en-US" altLang="zh-CN" smtClean="0"/>
          </a:p>
        </p:txBody>
      </p:sp>
      <p:sp>
        <p:nvSpPr>
          <p:cNvPr id="9220" name="Rectangle 2"/>
          <p:cNvSpPr>
            <a:spLocks noGrp="1" noChangeArrowheads="1"/>
          </p:cNvSpPr>
          <p:nvPr>
            <p:ph type="title"/>
          </p:nvPr>
        </p:nvSpPr>
        <p:spPr>
          <a:xfrm>
            <a:off x="683568" y="332656"/>
            <a:ext cx="7772400" cy="1143000"/>
          </a:xfrm>
        </p:spPr>
        <p:txBody>
          <a:bodyPr/>
          <a:lstStyle/>
          <a:p>
            <a:pPr eaLnBrk="1" hangingPunct="1">
              <a:defRPr/>
            </a:pPr>
            <a:r>
              <a:rPr lang="en-US" altLang="zh-CN" sz="3200" dirty="0" smtClean="0"/>
              <a:t>Al</a:t>
            </a:r>
            <a:r>
              <a:rPr lang="en-US" altLang="zh-CN" sz="3200" baseline="-25000" dirty="0" smtClean="0"/>
              <a:t>x</a:t>
            </a:r>
            <a:r>
              <a:rPr lang="en-US" altLang="zh-CN" sz="3200" dirty="0" smtClean="0"/>
              <a:t>Ga</a:t>
            </a:r>
            <a:r>
              <a:rPr lang="en-US" altLang="zh-CN" sz="3200" baseline="-25000" dirty="0" smtClean="0"/>
              <a:t>1-x</a:t>
            </a:r>
            <a:r>
              <a:rPr lang="en-US" altLang="zh-CN" sz="3200" dirty="0" smtClean="0"/>
              <a:t>N/</a:t>
            </a:r>
            <a:r>
              <a:rPr lang="en-US" altLang="zh-CN" sz="3200" dirty="0" err="1" smtClean="0"/>
              <a:t>GaN</a:t>
            </a:r>
            <a:r>
              <a:rPr lang="en-US" altLang="en-US" sz="3200" dirty="0" err="1" smtClean="0">
                <a:ea typeface="宋体" panose="02010600030101010101" pitchFamily="2" charset="-122"/>
              </a:rPr>
              <a:t>异质结构中的新磁阻振荡</a:t>
            </a:r>
            <a:endParaRPr lang="zh-CN" altLang="en-US" dirty="0" smtClean="0"/>
          </a:p>
        </p:txBody>
      </p:sp>
      <p:sp>
        <p:nvSpPr>
          <p:cNvPr id="2053" name="Rectangle 3"/>
          <p:cNvSpPr>
            <a:spLocks noGrp="1" noChangeArrowheads="1"/>
          </p:cNvSpPr>
          <p:nvPr>
            <p:ph type="body" sz="half" idx="2"/>
          </p:nvPr>
        </p:nvSpPr>
        <p:spPr>
          <a:xfrm>
            <a:off x="4786313" y="1785938"/>
            <a:ext cx="3810000" cy="4114800"/>
          </a:xfrm>
        </p:spPr>
        <p:txBody>
          <a:bodyPr/>
          <a:lstStyle/>
          <a:p>
            <a:pPr eaLnBrk="1" hangingPunct="1">
              <a:buClr>
                <a:schemeClr val="accent2"/>
              </a:buClr>
            </a:pPr>
            <a:r>
              <a:rPr lang="en-US" altLang="en-US" sz="2000" smtClean="0">
                <a:ea typeface="宋体" panose="02010600030101010101" pitchFamily="2" charset="-122"/>
              </a:rPr>
              <a:t>11 </a:t>
            </a:r>
            <a:r>
              <a:rPr lang="en-US" altLang="zh-CN" sz="2000" smtClean="0"/>
              <a:t>K</a:t>
            </a:r>
            <a:r>
              <a:rPr lang="en-US" altLang="en-US" sz="2000" smtClean="0">
                <a:ea typeface="宋体" panose="02010600030101010101" pitchFamily="2" charset="-122"/>
              </a:rPr>
              <a:t>温度下样品</a:t>
            </a:r>
            <a:r>
              <a:rPr lang="en-US" altLang="zh-CN" sz="2000" smtClean="0"/>
              <a:t>C</a:t>
            </a:r>
            <a:r>
              <a:rPr lang="en-US" altLang="en-US" sz="2000" smtClean="0">
                <a:ea typeface="宋体" panose="02010600030101010101" pitchFamily="2" charset="-122"/>
              </a:rPr>
              <a:t>的纵向磁阻随磁场的变化曲线</a:t>
            </a:r>
            <a:r>
              <a:rPr lang="zh-CN" altLang="en-US" sz="2000" smtClean="0"/>
              <a:t>，</a:t>
            </a:r>
            <a:r>
              <a:rPr lang="en-US" altLang="en-US" sz="2000" smtClean="0">
                <a:ea typeface="宋体" panose="02010600030101010101" pitchFamily="2" charset="-122"/>
              </a:rPr>
              <a:t>低磁场边出现新的磁阻振荡。插图</a:t>
            </a:r>
            <a:r>
              <a:rPr lang="zh-CN" altLang="en-US" sz="2000" smtClean="0"/>
              <a:t>为</a:t>
            </a:r>
            <a:r>
              <a:rPr lang="en-US" altLang="en-US" sz="2000" smtClean="0">
                <a:ea typeface="宋体" panose="02010600030101010101" pitchFamily="2" charset="-122"/>
              </a:rPr>
              <a:t>1.4 </a:t>
            </a:r>
            <a:r>
              <a:rPr lang="en-US" altLang="zh-CN" sz="2000" smtClean="0"/>
              <a:t>K</a:t>
            </a:r>
            <a:r>
              <a:rPr lang="en-US" altLang="en-US" sz="2000" smtClean="0">
                <a:ea typeface="宋体" panose="02010600030101010101" pitchFamily="2" charset="-122"/>
              </a:rPr>
              <a:t>下的纵向磁阻随磁场的变化</a:t>
            </a:r>
            <a:r>
              <a:rPr lang="zh-CN" altLang="en-US" sz="2000" smtClean="0"/>
              <a:t>。</a:t>
            </a:r>
            <a:r>
              <a:rPr lang="en-US" altLang="zh-CN" sz="2000" smtClean="0"/>
              <a:t>4.9 K</a:t>
            </a:r>
            <a:r>
              <a:rPr lang="zh-CN" altLang="en-US" sz="2000" smtClean="0"/>
              <a:t>时才发现这种磁阻振荡现象。</a:t>
            </a:r>
            <a:endParaRPr lang="zh-CN" altLang="en-US" sz="2000" smtClean="0"/>
          </a:p>
          <a:p>
            <a:pPr eaLnBrk="1" hangingPunct="1">
              <a:buClr>
                <a:schemeClr val="accent2"/>
              </a:buClr>
            </a:pPr>
            <a:r>
              <a:rPr lang="en-US" altLang="en-US" sz="2000" smtClean="0">
                <a:ea typeface="宋体" panose="02010600030101010101" pitchFamily="2" charset="-122"/>
              </a:rPr>
              <a:t>在未驰豫的样品</a:t>
            </a:r>
            <a:r>
              <a:rPr lang="en-US" altLang="zh-CN" sz="2000" smtClean="0"/>
              <a:t>A</a:t>
            </a:r>
            <a:r>
              <a:rPr lang="en-US" altLang="en-US" sz="2000" smtClean="0">
                <a:ea typeface="宋体" panose="02010600030101010101" pitchFamily="2" charset="-122"/>
              </a:rPr>
              <a:t>和</a:t>
            </a:r>
            <a:r>
              <a:rPr lang="en-US" altLang="zh-CN" sz="2000" smtClean="0"/>
              <a:t>B</a:t>
            </a:r>
            <a:r>
              <a:rPr lang="en-US" altLang="en-US" sz="2000" smtClean="0">
                <a:ea typeface="宋体" panose="02010600030101010101" pitchFamily="2" charset="-122"/>
              </a:rPr>
              <a:t>中即使在更高的温度下也未发现这种低磁场区域的磁阻振荡，所以认为该振荡与</a:t>
            </a:r>
            <a:r>
              <a:rPr lang="en-US" altLang="zh-CN" sz="2000" smtClean="0"/>
              <a:t>Al</a:t>
            </a:r>
            <a:r>
              <a:rPr lang="en-US" altLang="zh-CN" sz="2000" baseline="-25000" smtClean="0"/>
              <a:t>x</a:t>
            </a:r>
            <a:r>
              <a:rPr lang="en-US" altLang="zh-CN" sz="2000" smtClean="0"/>
              <a:t>Ga</a:t>
            </a:r>
            <a:r>
              <a:rPr lang="en-US" altLang="zh-CN" sz="2000" baseline="-25000" smtClean="0"/>
              <a:t>1-x</a:t>
            </a:r>
            <a:r>
              <a:rPr lang="en-US" altLang="zh-CN" sz="2000" smtClean="0"/>
              <a:t>N/GaN</a:t>
            </a:r>
            <a:r>
              <a:rPr lang="en-US" altLang="en-US" sz="2000" smtClean="0">
                <a:ea typeface="宋体" panose="02010600030101010101" pitchFamily="2" charset="-122"/>
              </a:rPr>
              <a:t>异质结构势垒层的驰豫有关。</a:t>
            </a:r>
            <a:endParaRPr lang="zh-CN" altLang="en-US" sz="2000" smtClean="0"/>
          </a:p>
        </p:txBody>
      </p:sp>
      <p:graphicFrame>
        <p:nvGraphicFramePr>
          <p:cNvPr id="2050" name="Object 2"/>
          <p:cNvGraphicFramePr>
            <a:graphicFrameLocks noGrp="1" noChangeAspect="1"/>
          </p:cNvGraphicFramePr>
          <p:nvPr>
            <p:ph type="body" sz="half" idx="4294967295"/>
          </p:nvPr>
        </p:nvGraphicFramePr>
        <p:xfrm>
          <a:off x="214313" y="1428750"/>
          <a:ext cx="4572000" cy="4752975"/>
        </p:xfrm>
        <a:graphic>
          <a:graphicData uri="http://schemas.openxmlformats.org/presentationml/2006/ole">
            <mc:AlternateContent xmlns:mc="http://schemas.openxmlformats.org/markup-compatibility/2006">
              <mc:Choice xmlns:v="urn:schemas-microsoft-com:vml" Requires="v">
                <p:oleObj spid="_x0000_s2049" name="Graph" r:id="rId1" imgW="44777025" imgH="43386375" progId="Origin50.Graph">
                  <p:embed/>
                </p:oleObj>
              </mc:Choice>
              <mc:Fallback>
                <p:oleObj name="Graph" r:id="rId1" imgW="44777025" imgH="43386375" progId="Origin50.Graph">
                  <p:embed/>
                  <p:pic>
                    <p:nvPicPr>
                      <p:cNvPr id="0" name="Object 2" descr="image40"/>
                      <p:cNvPicPr>
                        <a:picLocks noGrp="1" noChangeAspect="1"/>
                      </p:cNvPicPr>
                      <p:nvPr/>
                    </p:nvPicPr>
                    <p:blipFill>
                      <a:blip r:embed="rId2"/>
                      <a:srcRect l="6030" t="6639" r="10051" b="6639"/>
                      <a:stretch>
                        <a:fillRect/>
                      </a:stretch>
                    </p:blipFill>
                    <p:spPr>
                      <a:xfrm>
                        <a:off x="214313" y="1428750"/>
                        <a:ext cx="4572000" cy="4752975"/>
                      </a:xfrm>
                      <a:prstGeom prst="rect">
                        <a:avLst/>
                      </a:prstGeom>
                      <a:noFill/>
                      <a:ln w="9525">
                        <a:noFill/>
                      </a:ln>
                    </p:spPr>
                  </p:pic>
                </p:oleObj>
              </mc:Fallback>
            </mc:AlternateContent>
          </a:graphicData>
        </a:graphic>
      </p:graphicFrame>
      <p:sp>
        <p:nvSpPr>
          <p:cNvPr id="2054" name="Line 6"/>
          <p:cNvSpPr>
            <a:spLocks noChangeShapeType="1"/>
          </p:cNvSpPr>
          <p:nvPr/>
        </p:nvSpPr>
        <p:spPr bwMode="auto">
          <a:xfrm>
            <a:off x="731838" y="1235075"/>
            <a:ext cx="8047037" cy="14288"/>
          </a:xfrm>
          <a:prstGeom prst="line">
            <a:avLst/>
          </a:prstGeom>
          <a:noFill/>
          <a:ln w="28575">
            <a:solidFill>
              <a:srgbClr val="FF3300"/>
            </a:solidFill>
            <a:round/>
          </a:ln>
        </p:spPr>
        <p:txBody>
          <a:bodyPr/>
          <a:lstStyle/>
          <a:p>
            <a:endParaRPr lang="zh-CN" altLang="en-US"/>
          </a:p>
        </p:txBody>
      </p:sp>
    </p:spTree>
  </p:cSld>
  <p:clrMapOvr>
    <a:masterClrMapping/>
  </p:clrMapOvr>
  <p:transition>
    <p:pull dir="l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p:nvPr/>
        </p:nvSpPr>
        <p:spPr>
          <a:xfrm>
            <a:off x="-88900" y="242571"/>
            <a:ext cx="9232900" cy="850004"/>
          </a:xfrm>
          <a:prstGeom prst="rect">
            <a:avLst/>
          </a:prstGeom>
        </p:spPr>
        <p:txBody>
          <a:bodyPr vert="horz" wrap="square"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smtClean="0">
                <a:solidFill>
                  <a:srgbClr val="FF0066"/>
                </a:solidFill>
                <a:latin typeface="黑体" panose="02010609060101010101" pitchFamily="49" charset="-122"/>
                <a:ea typeface="黑体" panose="02010609060101010101" pitchFamily="49" charset="-122"/>
                <a:cs typeface="+mn-cs"/>
                <a:sym typeface="+mn-ea"/>
              </a:rPr>
              <a:t>3.1宽禁带半导体器件结构原理及仿真</a:t>
            </a:r>
            <a:endParaRPr lang="en-US" altLang="zh-CN" sz="3600" b="1" dirty="0">
              <a:solidFill>
                <a:srgbClr val="FF0066"/>
              </a:solidFill>
              <a:latin typeface="黑体" panose="02010609060101010101" pitchFamily="49" charset="-122"/>
              <a:ea typeface="黑体" panose="02010609060101010101" pitchFamily="49" charset="-122"/>
              <a:cs typeface="+mn-cs"/>
              <a:sym typeface="+mn-ea"/>
            </a:endParaRPr>
          </a:p>
        </p:txBody>
      </p:sp>
      <p:sp>
        <p:nvSpPr>
          <p:cNvPr id="3" name="Rectangle 3"/>
          <p:cNvSpPr txBox="1">
            <a:spLocks noChangeArrowheads="1"/>
          </p:cNvSpPr>
          <p:nvPr/>
        </p:nvSpPr>
        <p:spPr>
          <a:xfrm>
            <a:off x="467360" y="1278890"/>
            <a:ext cx="8506460" cy="4885690"/>
          </a:xfrm>
          <a:prstGeom prst="rect">
            <a:avLst/>
          </a:prstGeom>
          <a:solidFill>
            <a:srgbClr val="0000FF"/>
          </a:solidFill>
        </p:spPr>
        <p:txBody>
          <a:bodyPr vert="horz" rtlCol="0">
            <a:normAutofit fontScale="97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20000"/>
              </a:spcBef>
              <a:buClr>
                <a:srgbClr val="FFFFFF"/>
              </a:buClr>
              <a:buSzPct val="50000"/>
              <a:buFont typeface="Wingdings" panose="05000000000000000000" charset="0"/>
              <a:buChar char="Ø"/>
              <a:defRPr/>
            </a:pPr>
            <a:r>
              <a:rPr lang="en-US" altLang="zh-CN" sz="3200" dirty="0" smtClean="0">
                <a:solidFill>
                  <a:schemeClr val="bg1"/>
                </a:solidFill>
                <a:latin typeface="黑体" panose="02010609060101010101" pitchFamily="49" charset="-122"/>
                <a:ea typeface="黑体" panose="02010609060101010101" pitchFamily="49" charset="-122"/>
                <a:sym typeface="+mn-ea"/>
              </a:rPr>
              <a:t>pn</a:t>
            </a:r>
            <a:r>
              <a:rPr lang="zh-CN" altLang="en-US" sz="3200" dirty="0" smtClean="0">
                <a:solidFill>
                  <a:schemeClr val="bg1"/>
                </a:solidFill>
                <a:latin typeface="黑体" panose="02010609060101010101" pitchFamily="49" charset="-122"/>
                <a:ea typeface="黑体" panose="02010609060101010101" pitchFamily="49" charset="-122"/>
                <a:sym typeface="+mn-ea"/>
              </a:rPr>
              <a:t>结，异质结，量子阱</a:t>
            </a:r>
            <a:endParaRPr lang="zh-CN" altLang="en-US" sz="3200" dirty="0" smtClean="0">
              <a:solidFill>
                <a:schemeClr val="bg1"/>
              </a:solidFill>
              <a:latin typeface="黑体" panose="02010609060101010101" pitchFamily="49" charset="-122"/>
              <a:ea typeface="黑体" panose="02010609060101010101" pitchFamily="49" charset="-122"/>
              <a:sym typeface="+mn-ea"/>
            </a:endParaRPr>
          </a:p>
          <a:p>
            <a:pPr>
              <a:lnSpc>
                <a:spcPct val="150000"/>
              </a:lnSpc>
              <a:spcBef>
                <a:spcPct val="20000"/>
              </a:spcBef>
              <a:buClr>
                <a:srgbClr val="FFFFFF"/>
              </a:buClr>
              <a:buSzPct val="50000"/>
              <a:buFont typeface="Wingdings" panose="05000000000000000000" charset="0"/>
              <a:buChar char="Ø"/>
              <a:defRPr/>
            </a:pPr>
            <a:r>
              <a:rPr lang="zh-CN" altLang="en-US" sz="3200" dirty="0" smtClean="0">
                <a:solidFill>
                  <a:schemeClr val="bg1"/>
                </a:solidFill>
                <a:latin typeface="黑体" panose="02010609060101010101" pitchFamily="49" charset="-122"/>
                <a:ea typeface="黑体" panose="02010609060101010101" pitchFamily="49" charset="-122"/>
              </a:rPr>
              <a:t>电子驻留层（电子减速层）与</a:t>
            </a:r>
            <a:r>
              <a:rPr lang="zh-CN" altLang="en-US" sz="3200" dirty="0" smtClean="0">
                <a:solidFill>
                  <a:schemeClr val="bg1"/>
                </a:solidFill>
                <a:latin typeface="黑体" panose="02010609060101010101" pitchFamily="49" charset="-122"/>
                <a:ea typeface="黑体" panose="02010609060101010101" pitchFamily="49" charset="-122"/>
                <a:sym typeface="+mn-ea"/>
              </a:rPr>
              <a:t>电子阻挡层</a:t>
            </a:r>
            <a:endParaRPr lang="zh-CN" altLang="en-US" sz="3200" dirty="0" smtClean="0">
              <a:solidFill>
                <a:schemeClr val="bg1"/>
              </a:solidFill>
              <a:latin typeface="黑体" panose="02010609060101010101" pitchFamily="49" charset="-122"/>
              <a:ea typeface="黑体" panose="02010609060101010101" pitchFamily="49" charset="-122"/>
            </a:endParaRPr>
          </a:p>
          <a:p>
            <a:pPr>
              <a:lnSpc>
                <a:spcPct val="150000"/>
              </a:lnSpc>
              <a:spcBef>
                <a:spcPct val="20000"/>
              </a:spcBef>
              <a:buClr>
                <a:srgbClr val="FFFFFF"/>
              </a:buClr>
              <a:buSzPct val="50000"/>
              <a:buFont typeface="Wingdings" panose="05000000000000000000" charset="0"/>
              <a:buChar char="Ø"/>
              <a:defRPr/>
            </a:pPr>
            <a:r>
              <a:rPr lang="en-US" altLang="zh-CN" sz="3200" dirty="0" smtClean="0">
                <a:solidFill>
                  <a:schemeClr val="bg1"/>
                </a:solidFill>
                <a:latin typeface="黑体" panose="02010609060101010101" pitchFamily="49" charset="-122"/>
                <a:ea typeface="黑体" panose="02010609060101010101" pitchFamily="49" charset="-122"/>
                <a:sym typeface="+mn-ea"/>
              </a:rPr>
              <a:t>DBR</a:t>
            </a:r>
            <a:r>
              <a:rPr lang="zh-CN" altLang="en-US" sz="3200" dirty="0" smtClean="0">
                <a:solidFill>
                  <a:schemeClr val="bg1"/>
                </a:solidFill>
                <a:latin typeface="黑体" panose="02010609060101010101" pitchFamily="49" charset="-122"/>
                <a:ea typeface="黑体" panose="02010609060101010101" pitchFamily="49" charset="-122"/>
                <a:sym typeface="+mn-ea"/>
              </a:rPr>
              <a:t>结构</a:t>
            </a:r>
            <a:endParaRPr lang="en-US" altLang="zh-CN" sz="3200" dirty="0" smtClean="0">
              <a:solidFill>
                <a:schemeClr val="bg1"/>
              </a:solidFill>
              <a:latin typeface="黑体" panose="02010609060101010101" pitchFamily="49" charset="-122"/>
              <a:ea typeface="黑体" panose="02010609060101010101" pitchFamily="49" charset="-122"/>
              <a:sym typeface="+mn-ea"/>
            </a:endParaRPr>
          </a:p>
          <a:p>
            <a:pPr>
              <a:lnSpc>
                <a:spcPct val="150000"/>
              </a:lnSpc>
              <a:spcBef>
                <a:spcPct val="20000"/>
              </a:spcBef>
              <a:buClr>
                <a:srgbClr val="FFFFFF"/>
              </a:buClr>
              <a:buSzPct val="50000"/>
              <a:buFont typeface="Wingdings" panose="05000000000000000000" charset="0"/>
              <a:buChar char="Ø"/>
              <a:defRPr/>
            </a:pPr>
            <a:r>
              <a:rPr lang="en-US" altLang="zh-CN" sz="3200" dirty="0" smtClean="0">
                <a:solidFill>
                  <a:schemeClr val="bg1"/>
                </a:solidFill>
                <a:latin typeface="黑体" panose="02010609060101010101" pitchFamily="49" charset="-122"/>
                <a:ea typeface="黑体" panose="02010609060101010101" pitchFamily="49" charset="-122"/>
                <a:sym typeface="+mn-ea"/>
              </a:rPr>
              <a:t>2DEG</a:t>
            </a:r>
            <a:r>
              <a:rPr lang="zh-CN" altLang="en-US" sz="3200" dirty="0" smtClean="0">
                <a:solidFill>
                  <a:schemeClr val="bg1"/>
                </a:solidFill>
                <a:latin typeface="黑体" panose="02010609060101010101" pitchFamily="49" charset="-122"/>
                <a:ea typeface="黑体" panose="02010609060101010101" pitchFamily="49" charset="-122"/>
                <a:sym typeface="+mn-ea"/>
              </a:rPr>
              <a:t>结构</a:t>
            </a:r>
            <a:endParaRPr lang="zh-CN" altLang="en-US" sz="3200" dirty="0" smtClean="0">
              <a:solidFill>
                <a:schemeClr val="bg1"/>
              </a:solidFill>
              <a:latin typeface="黑体" panose="02010609060101010101" pitchFamily="49" charset="-122"/>
              <a:ea typeface="黑体" panose="02010609060101010101" pitchFamily="49" charset="-122"/>
              <a:sym typeface="+mn-ea"/>
            </a:endParaRPr>
          </a:p>
          <a:p>
            <a:pPr>
              <a:lnSpc>
                <a:spcPct val="150000"/>
              </a:lnSpc>
              <a:spcBef>
                <a:spcPct val="20000"/>
              </a:spcBef>
              <a:buClr>
                <a:srgbClr val="FFFFFF"/>
              </a:buClr>
              <a:buSzPct val="50000"/>
              <a:buFont typeface="Wingdings" panose="05000000000000000000" charset="0"/>
              <a:buChar char="Ø"/>
              <a:defRPr/>
            </a:pPr>
            <a:r>
              <a:rPr lang="en-US" altLang="zh-CN" sz="3200" dirty="0" smtClean="0">
                <a:solidFill>
                  <a:srgbClr val="FFC000"/>
                </a:solidFill>
                <a:latin typeface="黑体" panose="02010609060101010101" pitchFamily="49" charset="-122"/>
                <a:ea typeface="黑体" panose="02010609060101010101" pitchFamily="49" charset="-122"/>
              </a:rPr>
              <a:t>Crosslight</a:t>
            </a:r>
            <a:r>
              <a:rPr lang="zh-CN" altLang="en-US" sz="3200" dirty="0" smtClean="0">
                <a:solidFill>
                  <a:srgbClr val="FFC000"/>
                </a:solidFill>
                <a:latin typeface="黑体" panose="02010609060101010101" pitchFamily="49" charset="-122"/>
                <a:ea typeface="黑体" panose="02010609060101010101" pitchFamily="49" charset="-122"/>
                <a:sym typeface="+mn-ea"/>
              </a:rPr>
              <a:t>仿真软件</a:t>
            </a:r>
            <a:r>
              <a:rPr lang="zh-CN" altLang="en-US" sz="3200" dirty="0" smtClean="0">
                <a:solidFill>
                  <a:srgbClr val="FFC000"/>
                </a:solidFill>
                <a:latin typeface="黑体" panose="02010609060101010101" pitchFamily="49" charset="-122"/>
                <a:ea typeface="黑体" panose="02010609060101010101" pitchFamily="49" charset="-122"/>
              </a:rPr>
              <a:t>简介</a:t>
            </a:r>
            <a:endParaRPr lang="zh-CN" altLang="en-US" sz="3200" dirty="0" smtClean="0">
              <a:solidFill>
                <a:srgbClr val="FFC000"/>
              </a:solidFill>
              <a:latin typeface="黑体" panose="02010609060101010101" pitchFamily="49" charset="-122"/>
              <a:ea typeface="黑体" panose="02010609060101010101" pitchFamily="49" charset="-122"/>
            </a:endParaRPr>
          </a:p>
          <a:p>
            <a:pPr>
              <a:lnSpc>
                <a:spcPct val="150000"/>
              </a:lnSpc>
              <a:spcBef>
                <a:spcPct val="20000"/>
              </a:spcBef>
              <a:buClr>
                <a:srgbClr val="FFFFFF"/>
              </a:buClr>
              <a:buSzPct val="50000"/>
              <a:buFont typeface="Wingdings" panose="05000000000000000000" charset="0"/>
              <a:buChar char="Ø"/>
              <a:defRPr/>
            </a:pPr>
            <a:r>
              <a:rPr lang="zh-CN" altLang="en-US" sz="3200" dirty="0" smtClean="0">
                <a:solidFill>
                  <a:schemeClr val="bg1"/>
                </a:solidFill>
                <a:latin typeface="黑体" panose="02010609060101010101" pitchFamily="49" charset="-122"/>
                <a:ea typeface="黑体" panose="02010609060101010101" pitchFamily="49" charset="-122"/>
              </a:rPr>
              <a:t>极化电场仿真</a:t>
            </a:r>
            <a:endParaRPr lang="zh-CN" altLang="en-US" sz="3200" dirty="0" smtClean="0">
              <a:solidFill>
                <a:schemeClr val="bg1"/>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1"/>
          <p:cNvPicPr>
            <a:picLocks noChangeAspect="1"/>
          </p:cNvPicPr>
          <p:nvPr/>
        </p:nvPicPr>
        <p:blipFill>
          <a:blip r:embed="rId1"/>
          <a:stretch>
            <a:fillRect/>
          </a:stretch>
        </p:blipFill>
        <p:spPr>
          <a:xfrm>
            <a:off x="651193" y="388303"/>
            <a:ext cx="7840662" cy="3786187"/>
          </a:xfrm>
          <a:prstGeom prst="rect">
            <a:avLst/>
          </a:prstGeom>
          <a:noFill/>
          <a:ln w="9525">
            <a:noFill/>
          </a:ln>
        </p:spPr>
      </p:pic>
      <p:sp>
        <p:nvSpPr>
          <p:cNvPr id="2052" name="TextBox 2"/>
          <p:cNvSpPr txBox="1"/>
          <p:nvPr/>
        </p:nvSpPr>
        <p:spPr>
          <a:xfrm>
            <a:off x="651510" y="4373880"/>
            <a:ext cx="7786688" cy="1200150"/>
          </a:xfrm>
          <a:prstGeom prst="rect">
            <a:avLst/>
          </a:prstGeom>
          <a:noFill/>
          <a:ln w="9525">
            <a:noFill/>
          </a:ln>
        </p:spPr>
        <p:txBody>
          <a:bodyPr>
            <a:spAutoFit/>
          </a:bodyPr>
          <a:lstStyle/>
          <a:p>
            <a:r>
              <a:rPr lang="zh-CN" altLang="en-US" i="0" dirty="0">
                <a:latin typeface="Times New Roman" panose="02020603050405020304" pitchFamily="18" charset="0"/>
              </a:rPr>
              <a:t>单量子阱以及量子点有源区固有体积小，很容易被载流子所填满。</a:t>
            </a:r>
            <a:r>
              <a:rPr lang="en-US" altLang="zh-CN" i="0" dirty="0">
                <a:latin typeface="Times New Roman" panose="02020603050405020304" pitchFamily="18" charset="0"/>
              </a:rPr>
              <a:t>Hunt</a:t>
            </a:r>
            <a:r>
              <a:rPr lang="zh-CN" altLang="en-US" i="0" dirty="0">
                <a:latin typeface="Times New Roman" panose="02020603050405020304" pitchFamily="18" charset="0"/>
              </a:rPr>
              <a:t>等人发明了多量子阱结构。随着阱数的增加，饱和电流逐渐增加。</a:t>
            </a:r>
            <a:endParaRPr lang="zh-CN" altLang="en-US" i="0" dirty="0">
              <a:latin typeface="Times New Roman" panose="02020603050405020304" pitchFamily="18" charset="0"/>
            </a:endParaRPr>
          </a:p>
        </p:txBody>
      </p:sp>
      <p:graphicFrame>
        <p:nvGraphicFramePr>
          <p:cNvPr id="2050" name="Object 2"/>
          <p:cNvGraphicFramePr/>
          <p:nvPr/>
        </p:nvGraphicFramePr>
        <p:xfrm>
          <a:off x="2361565" y="5122863"/>
          <a:ext cx="3643313" cy="881062"/>
        </p:xfrm>
        <a:graphic>
          <a:graphicData uri="http://schemas.openxmlformats.org/presentationml/2006/ole">
            <mc:AlternateContent xmlns:mc="http://schemas.openxmlformats.org/markup-compatibility/2006">
              <mc:Choice xmlns:v="urn:schemas-microsoft-com:vml" Requires="v">
                <p:oleObj spid="_x0000_s2057" name="" r:id="rId2" imgW="1943100" imgH="469900" progId="Equation.3">
                  <p:embed/>
                </p:oleObj>
              </mc:Choice>
              <mc:Fallback>
                <p:oleObj name="" r:id="rId2" imgW="1943100" imgH="469900" progId="Equation.3">
                  <p:embed/>
                  <p:pic>
                    <p:nvPicPr>
                      <p:cNvPr id="0" name="Object 2" descr="image71"/>
                      <p:cNvPicPr/>
                      <p:nvPr/>
                    </p:nvPicPr>
                    <p:blipFill>
                      <a:blip r:embed="rId3"/>
                      <a:stretch>
                        <a:fillRect/>
                      </a:stretch>
                    </p:blipFill>
                    <p:spPr>
                      <a:xfrm>
                        <a:off x="2361565" y="5122863"/>
                        <a:ext cx="3643313" cy="881062"/>
                      </a:xfrm>
                      <a:prstGeom prst="rect">
                        <a:avLst/>
                      </a:prstGeom>
                      <a:solidFill>
                        <a:srgbClr val="FFFFFF"/>
                      </a:solidFill>
                      <a:ln w="38100">
                        <a:noFill/>
                      </a:ln>
                    </p:spPr>
                  </p:pic>
                </p:oleObj>
              </mc:Fallback>
            </mc:AlternateContent>
          </a:graphicData>
        </a:graphic>
      </p:graphicFrame>
      <p:sp>
        <p:nvSpPr>
          <p:cNvPr id="3" name="灯片编号占位符 2"/>
          <p:cNvSpPr>
            <a:spLocks noGrp="1"/>
          </p:cNvSpPr>
          <p:nvPr>
            <p:ph type="sldNum" sz="quarter" idx="12"/>
          </p:nvPr>
        </p:nvSpPr>
        <p:spPr/>
        <p:txBody>
          <a:bodyPr/>
          <a:lstStyle/>
          <a:p>
            <a:fld id="{1B55865A-A129-4167-96A6-FFD843005680}" type="slidenum">
              <a:rPr lang="zh-CN" altLang="en-US" smtClean="0"/>
            </a:fld>
            <a:endParaRPr lang="zh-CN" altLang="en-US"/>
          </a:p>
        </p:txBody>
      </p:sp>
      <p:sp>
        <p:nvSpPr>
          <p:cNvPr id="2" name="文本框 1"/>
          <p:cNvSpPr txBox="1"/>
          <p:nvPr/>
        </p:nvSpPr>
        <p:spPr>
          <a:xfrm>
            <a:off x="476885" y="6141085"/>
            <a:ext cx="8039100" cy="368300"/>
          </a:xfrm>
          <a:prstGeom prst="rect">
            <a:avLst/>
          </a:prstGeom>
          <a:noFill/>
        </p:spPr>
        <p:txBody>
          <a:bodyPr wrap="square" rtlCol="0">
            <a:spAutoFit/>
          </a:bodyPr>
          <a:p>
            <a:r>
              <a:rPr lang="zh-CN" altLang="en-US" b="1">
                <a:solidFill>
                  <a:srgbClr val="FF0000"/>
                </a:solidFill>
              </a:rPr>
              <a:t>（</a:t>
            </a:r>
            <a:r>
              <a:rPr lang="en-US" altLang="zh-CN" b="1">
                <a:solidFill>
                  <a:srgbClr val="FF0000"/>
                </a:solidFill>
              </a:rPr>
              <a:t>2D</a:t>
            </a:r>
            <a:r>
              <a:rPr lang="zh-CN" altLang="en-US" b="1">
                <a:solidFill>
                  <a:srgbClr val="FF0000"/>
                </a:solidFill>
              </a:rPr>
              <a:t>载流子浓度，高简并近似，</a:t>
            </a:r>
            <a:r>
              <a:rPr lang="en-US" altLang="zh-CN" b="1">
                <a:solidFill>
                  <a:srgbClr val="FF0000"/>
                </a:solidFill>
              </a:rPr>
              <a:t>n</a:t>
            </a:r>
            <a:r>
              <a:rPr lang="en-US" altLang="zh-CN" b="1" baseline="30000">
                <a:solidFill>
                  <a:srgbClr val="FF0000"/>
                </a:solidFill>
                <a:sym typeface="+mn-ea"/>
              </a:rPr>
              <a:t>2D</a:t>
            </a:r>
            <a:r>
              <a:rPr lang="en-US" altLang="zh-CN" b="1">
                <a:solidFill>
                  <a:srgbClr val="FF0000"/>
                </a:solidFill>
                <a:sym typeface="+mn-ea"/>
              </a:rPr>
              <a:t>=                                   </a:t>
            </a:r>
            <a:r>
              <a:rPr lang="zh-CN" altLang="en-US" b="1">
                <a:solidFill>
                  <a:srgbClr val="FF0000"/>
                </a:solidFill>
                <a:sym typeface="+mn-ea"/>
              </a:rPr>
              <a:t>，</a:t>
            </a:r>
            <a:r>
              <a:rPr lang="en-US" altLang="zh-CN" b="1">
                <a:solidFill>
                  <a:srgbClr val="FF0000"/>
                </a:solidFill>
                <a:sym typeface="+mn-ea"/>
              </a:rPr>
              <a:t>  </a:t>
            </a:r>
            <a:r>
              <a:rPr lang="zh-CN" altLang="en-US" b="1">
                <a:solidFill>
                  <a:srgbClr val="FF0000"/>
                </a:solidFill>
                <a:sym typeface="+mn-ea"/>
              </a:rPr>
              <a:t>，</a:t>
            </a:r>
            <a:r>
              <a:rPr lang="en-US" altLang="zh-CN" b="1">
                <a:solidFill>
                  <a:srgbClr val="FF0000"/>
                </a:solidFill>
              </a:rPr>
              <a:t>B</a:t>
            </a:r>
            <a:r>
              <a:rPr lang="en-US" altLang="zh-CN" b="1" baseline="30000">
                <a:solidFill>
                  <a:srgbClr val="FF0000"/>
                </a:solidFill>
              </a:rPr>
              <a:t>2D</a:t>
            </a:r>
            <a:r>
              <a:rPr lang="en-US" altLang="zh-CN" b="1">
                <a:solidFill>
                  <a:srgbClr val="FF0000"/>
                </a:solidFill>
              </a:rPr>
              <a:t>=B/W</a:t>
            </a:r>
            <a:r>
              <a:rPr lang="en-US" altLang="zh-CN" b="1" baseline="-25000">
                <a:solidFill>
                  <a:srgbClr val="FF0000"/>
                </a:solidFill>
              </a:rPr>
              <a:t>qw</a:t>
            </a:r>
            <a:r>
              <a:rPr lang="zh-CN" altLang="en-US" b="1">
                <a:solidFill>
                  <a:srgbClr val="FF0000"/>
                </a:solidFill>
              </a:rPr>
              <a:t>）</a:t>
            </a:r>
            <a:endParaRPr lang="zh-CN" altLang="en-US" b="1">
              <a:solidFill>
                <a:srgbClr val="FF0000"/>
              </a:solidFill>
            </a:endParaRPr>
          </a:p>
        </p:txBody>
      </p:sp>
      <p:pic>
        <p:nvPicPr>
          <p:cNvPr id="4" name="图片 3"/>
          <p:cNvPicPr>
            <a:picLocks noChangeAspect="1"/>
          </p:cNvPicPr>
          <p:nvPr/>
        </p:nvPicPr>
        <p:blipFill>
          <a:blip r:embed="rId4"/>
          <a:stretch>
            <a:fillRect/>
          </a:stretch>
        </p:blipFill>
        <p:spPr>
          <a:xfrm>
            <a:off x="4483100" y="5982335"/>
            <a:ext cx="1724025" cy="685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p:cNvPicPr>
            <a:picLocks noChangeAspect="1" noChangeArrowheads="1"/>
          </p:cNvPicPr>
          <p:nvPr/>
        </p:nvPicPr>
        <p:blipFill>
          <a:blip r:embed="rId1"/>
          <a:srcRect/>
          <a:stretch>
            <a:fillRect/>
          </a:stretch>
        </p:blipFill>
        <p:spPr bwMode="auto">
          <a:xfrm>
            <a:off x="46038" y="0"/>
            <a:ext cx="9075737" cy="6853238"/>
          </a:xfrm>
          <a:prstGeom prst="rect">
            <a:avLst/>
          </a:prstGeom>
          <a:noFill/>
          <a:ln w="9525">
            <a:noFill/>
            <a:miter lim="800000"/>
            <a:headEnd/>
            <a:tailEnd/>
          </a:ln>
        </p:spPr>
      </p:pic>
      <p:sp>
        <p:nvSpPr>
          <p:cNvPr id="29699" name="TextBox 1"/>
          <p:cNvSpPr txBox="1">
            <a:spLocks noChangeArrowheads="1"/>
          </p:cNvSpPr>
          <p:nvPr/>
        </p:nvSpPr>
        <p:spPr bwMode="auto">
          <a:xfrm>
            <a:off x="1116013" y="309563"/>
            <a:ext cx="6048375" cy="584200"/>
          </a:xfrm>
          <a:prstGeom prst="rect">
            <a:avLst/>
          </a:prstGeom>
          <a:solidFill>
            <a:schemeClr val="bg1"/>
          </a:solidFill>
          <a:ln w="9525">
            <a:noFill/>
            <a:miter lim="800000"/>
          </a:ln>
        </p:spPr>
        <p:txBody>
          <a:bodyPr>
            <a:spAutoFit/>
          </a:bodyPr>
          <a:lstStyle/>
          <a:p>
            <a:r>
              <a:rPr lang="en-US" altLang="zh-CN" sz="3200" b="1" i="0" dirty="0" smtClean="0">
                <a:solidFill>
                  <a:srgbClr val="FF0000"/>
                </a:solidFill>
              </a:rPr>
              <a:t>§3.1.5 </a:t>
            </a:r>
            <a:r>
              <a:rPr lang="en-US" altLang="zh-CN" sz="3200" b="1" i="0" dirty="0" err="1">
                <a:solidFill>
                  <a:srgbClr val="FF0000"/>
                </a:solidFill>
              </a:rPr>
              <a:t>Crosslight</a:t>
            </a:r>
            <a:r>
              <a:rPr lang="zh-CN" altLang="en-US" sz="3200" b="1" i="0" dirty="0">
                <a:solidFill>
                  <a:srgbClr val="FF0000"/>
                </a:solidFill>
              </a:rPr>
              <a:t>软件简介</a:t>
            </a:r>
            <a:endParaRPr lang="zh-CN" altLang="en-US" sz="3200" b="1" i="0" dirty="0">
              <a:solidFill>
                <a:srgbClr val="FF0000"/>
              </a:solidFil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p:cNvPicPr>
            <a:picLocks noChangeAspect="1" noChangeArrowheads="1"/>
          </p:cNvPicPr>
          <p:nvPr/>
        </p:nvPicPr>
        <p:blipFill>
          <a:blip r:embed="rId1"/>
          <a:srcRect/>
          <a:stretch>
            <a:fillRect/>
          </a:stretch>
        </p:blipFill>
        <p:spPr bwMode="auto">
          <a:xfrm>
            <a:off x="90488" y="87313"/>
            <a:ext cx="8977312" cy="67706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1"/>
          <a:srcRect/>
          <a:stretch>
            <a:fillRect/>
          </a:stretch>
        </p:blipFill>
        <p:spPr bwMode="auto">
          <a:xfrm>
            <a:off x="153988" y="0"/>
            <a:ext cx="8990012" cy="67405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1"/>
          <a:srcRect/>
          <a:stretch>
            <a:fillRect/>
          </a:stretch>
        </p:blipFill>
        <p:spPr bwMode="auto">
          <a:xfrm>
            <a:off x="227013" y="357188"/>
            <a:ext cx="8791575" cy="62150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1"/>
          <a:srcRect/>
          <a:stretch>
            <a:fillRect/>
          </a:stretch>
        </p:blipFill>
        <p:spPr bwMode="auto">
          <a:xfrm>
            <a:off x="196850" y="214313"/>
            <a:ext cx="8750300" cy="64293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矩形 4"/>
          <p:cNvSpPr>
            <a:spLocks noChangeArrowheads="1"/>
          </p:cNvSpPr>
          <p:nvPr/>
        </p:nvSpPr>
        <p:spPr bwMode="auto">
          <a:xfrm>
            <a:off x="611188" y="214313"/>
            <a:ext cx="4730013" cy="584775"/>
          </a:xfrm>
          <a:prstGeom prst="rect">
            <a:avLst/>
          </a:prstGeom>
          <a:noFill/>
          <a:ln w="9525">
            <a:noFill/>
            <a:miter lim="800000"/>
          </a:ln>
        </p:spPr>
        <p:txBody>
          <a:bodyPr wrap="none">
            <a:spAutoFit/>
          </a:bodyPr>
          <a:lstStyle/>
          <a:p>
            <a:r>
              <a:rPr lang="en-US" altLang="zh-CN" sz="3200" b="1" i="0" dirty="0" smtClean="0">
                <a:solidFill>
                  <a:srgbClr val="FF0000"/>
                </a:solidFill>
              </a:rPr>
              <a:t>§3.1.5</a:t>
            </a:r>
            <a:r>
              <a:rPr lang="zh-CN" altLang="en-US" sz="3200" b="1" i="0" dirty="0" smtClean="0">
                <a:solidFill>
                  <a:srgbClr val="FF0000"/>
                </a:solidFill>
              </a:rPr>
              <a:t> </a:t>
            </a:r>
            <a:r>
              <a:rPr lang="en-US" altLang="zh-CN" sz="3200" b="1" i="0" dirty="0" err="1" smtClean="0">
                <a:solidFill>
                  <a:srgbClr val="FF0000"/>
                </a:solidFill>
              </a:rPr>
              <a:t>Crosslight</a:t>
            </a:r>
            <a:r>
              <a:rPr lang="zh-CN" altLang="en-US" sz="3200" b="1" i="0" dirty="0" smtClean="0">
                <a:solidFill>
                  <a:srgbClr val="FF0000"/>
                </a:solidFill>
              </a:rPr>
              <a:t> 基本</a:t>
            </a:r>
            <a:r>
              <a:rPr lang="zh-CN" altLang="en-US" sz="3200" b="1" i="0" dirty="0">
                <a:solidFill>
                  <a:srgbClr val="FF0000"/>
                </a:solidFill>
              </a:rPr>
              <a:t>操作</a:t>
            </a:r>
            <a:endParaRPr lang="en-US" altLang="zh-CN" sz="3200" b="1" i="0" dirty="0">
              <a:solidFill>
                <a:srgbClr val="FF0000"/>
              </a:solidFill>
            </a:endParaRPr>
          </a:p>
        </p:txBody>
      </p:sp>
      <p:pic>
        <p:nvPicPr>
          <p:cNvPr id="34819" name="Picture 5"/>
          <p:cNvPicPr>
            <a:picLocks noChangeAspect="1" noChangeArrowheads="1"/>
          </p:cNvPicPr>
          <p:nvPr/>
        </p:nvPicPr>
        <p:blipFill>
          <a:blip r:embed="rId1"/>
          <a:srcRect/>
          <a:stretch>
            <a:fillRect/>
          </a:stretch>
        </p:blipFill>
        <p:spPr bwMode="auto">
          <a:xfrm>
            <a:off x="565150" y="1341438"/>
            <a:ext cx="8545513" cy="46799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1"/>
          <a:srcRect/>
          <a:stretch>
            <a:fillRect/>
          </a:stretch>
        </p:blipFill>
        <p:spPr bwMode="auto">
          <a:xfrm>
            <a:off x="684213" y="908050"/>
            <a:ext cx="7812087" cy="44656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1"/>
          <a:srcRect/>
          <a:stretch>
            <a:fillRect/>
          </a:stretch>
        </p:blipFill>
        <p:spPr bwMode="auto">
          <a:xfrm>
            <a:off x="331788" y="549275"/>
            <a:ext cx="8161337" cy="55435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1"/>
          <a:srcRect/>
          <a:stretch>
            <a:fillRect/>
          </a:stretch>
        </p:blipFill>
        <p:spPr bwMode="auto">
          <a:xfrm>
            <a:off x="1111250" y="1052513"/>
            <a:ext cx="6711950" cy="46085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1"/>
          <a:srcRect/>
          <a:stretch>
            <a:fillRect/>
          </a:stretch>
        </p:blipFill>
        <p:spPr bwMode="auto">
          <a:xfrm>
            <a:off x="755650" y="1052513"/>
            <a:ext cx="7537450" cy="50593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p:nvPr/>
        </p:nvSpPr>
        <p:spPr>
          <a:xfrm>
            <a:off x="928688" y="928688"/>
            <a:ext cx="7500937" cy="4661535"/>
          </a:xfrm>
          <a:prstGeom prst="rect">
            <a:avLst/>
          </a:prstGeom>
          <a:noFill/>
          <a:ln w="9525">
            <a:noFill/>
          </a:ln>
        </p:spPr>
        <p:txBody>
          <a:bodyPr>
            <a:spAutoFit/>
          </a:bodyPr>
          <a:lstStyle/>
          <a:p>
            <a:pPr>
              <a:lnSpc>
                <a:spcPct val="150000"/>
              </a:lnSpc>
            </a:pPr>
            <a:endParaRPr lang="zh-CN" altLang="en-US" i="0" dirty="0">
              <a:latin typeface="Times New Roman" panose="02020603050405020304" pitchFamily="18" charset="0"/>
            </a:endParaRPr>
          </a:p>
          <a:p>
            <a:pPr>
              <a:lnSpc>
                <a:spcPct val="150000"/>
              </a:lnSpc>
            </a:pPr>
            <a:r>
              <a:rPr lang="en-US" altLang="zh-CN" i="0" dirty="0">
                <a:latin typeface="Times New Roman" panose="02020603050405020304" pitchFamily="18" charset="0"/>
              </a:rPr>
              <a:t>QWs</a:t>
            </a:r>
            <a:r>
              <a:rPr lang="zh-CN" altLang="en-US" i="0" dirty="0">
                <a:latin typeface="Times New Roman" panose="02020603050405020304" pitchFamily="18" charset="0"/>
              </a:rPr>
              <a:t>数目过多，接近</a:t>
            </a:r>
            <a:r>
              <a:rPr lang="en-US" altLang="zh-CN" i="0" dirty="0">
                <a:latin typeface="Times New Roman" panose="02020603050405020304" pitchFamily="18" charset="0"/>
              </a:rPr>
              <a:t>InGaN</a:t>
            </a:r>
            <a:r>
              <a:rPr lang="zh-CN" altLang="en-US" i="0" dirty="0">
                <a:latin typeface="Times New Roman" panose="02020603050405020304" pitchFamily="18" charset="0"/>
              </a:rPr>
              <a:t>外延层的弛豫临界厚度，</a:t>
            </a:r>
            <a:r>
              <a:rPr lang="en-US" altLang="zh-CN" i="0" dirty="0">
                <a:latin typeface="Times New Roman" panose="02020603050405020304" pitchFamily="18" charset="0"/>
              </a:rPr>
              <a:t>HB LED </a:t>
            </a:r>
            <a:r>
              <a:rPr lang="zh-CN" altLang="en-US" i="0" dirty="0">
                <a:latin typeface="Times New Roman" panose="02020603050405020304" pitchFamily="18" charset="0"/>
              </a:rPr>
              <a:t>结构外延材料的</a:t>
            </a:r>
            <a:r>
              <a:rPr lang="en-US" altLang="zh-CN" i="0" dirty="0">
                <a:latin typeface="Times New Roman" panose="02020603050405020304" pitchFamily="18" charset="0"/>
              </a:rPr>
              <a:t>AFM </a:t>
            </a:r>
            <a:r>
              <a:rPr lang="zh-CN" altLang="en-US" i="0" dirty="0">
                <a:latin typeface="Times New Roman" panose="02020603050405020304" pitchFamily="18" charset="0"/>
              </a:rPr>
              <a:t>表面粗糙度变差，缺陷密度增大，变温</a:t>
            </a:r>
            <a:r>
              <a:rPr lang="en-US" altLang="zh-CN" i="0" dirty="0">
                <a:latin typeface="Times New Roman" panose="02020603050405020304" pitchFamily="18" charset="0"/>
              </a:rPr>
              <a:t>PL </a:t>
            </a:r>
            <a:r>
              <a:rPr lang="zh-CN" altLang="en-US" i="0" dirty="0">
                <a:latin typeface="Times New Roman" panose="02020603050405020304" pitchFamily="18" charset="0"/>
              </a:rPr>
              <a:t>法测定的内量子效率显著降低，</a:t>
            </a:r>
            <a:r>
              <a:rPr lang="en-US" altLang="zh-CN" i="0" dirty="0">
                <a:latin typeface="Times New Roman" panose="02020603050405020304" pitchFamily="18" charset="0"/>
              </a:rPr>
              <a:t>P-I </a:t>
            </a:r>
            <a:r>
              <a:rPr lang="zh-CN" altLang="en-US" i="0" dirty="0">
                <a:latin typeface="Times New Roman" panose="02020603050405020304" pitchFamily="18" charset="0"/>
              </a:rPr>
              <a:t>特性曲线劣化</a:t>
            </a:r>
            <a:r>
              <a:rPr lang="en-US" altLang="zh-CN" i="0" dirty="0">
                <a:latin typeface="Times New Roman" panose="02020603050405020304" pitchFamily="18" charset="0"/>
              </a:rPr>
              <a:t>(</a:t>
            </a:r>
            <a:r>
              <a:rPr lang="zh-CN" altLang="en-US" i="0" dirty="0">
                <a:latin typeface="Times New Roman" panose="02020603050405020304" pitchFamily="18" charset="0"/>
              </a:rPr>
              <a:t>器件的饱和工作特性变差，不利于功率型器件的应用</a:t>
            </a:r>
            <a:r>
              <a:rPr lang="en-US" altLang="zh-CN" i="0" dirty="0">
                <a:latin typeface="Times New Roman" panose="02020603050405020304" pitchFamily="18" charset="0"/>
              </a:rPr>
              <a:t>)</a:t>
            </a:r>
            <a:endParaRPr lang="en-US" altLang="zh-CN" i="0" dirty="0">
              <a:latin typeface="Times New Roman" panose="02020603050405020304" pitchFamily="18" charset="0"/>
            </a:endParaRPr>
          </a:p>
          <a:p>
            <a:pPr>
              <a:lnSpc>
                <a:spcPct val="150000"/>
              </a:lnSpc>
            </a:pPr>
            <a:r>
              <a:rPr lang="zh-CN" altLang="en-US" i="0" dirty="0">
                <a:latin typeface="Times New Roman" panose="02020603050405020304" pitchFamily="18" charset="0"/>
              </a:rPr>
              <a:t>减小溢流的方法：</a:t>
            </a:r>
            <a:endParaRPr lang="en-US" altLang="zh-CN" i="0" dirty="0">
              <a:latin typeface="Times New Roman" panose="02020603050405020304" pitchFamily="18" charset="0"/>
            </a:endParaRPr>
          </a:p>
          <a:p>
            <a:pPr>
              <a:lnSpc>
                <a:spcPct val="150000"/>
              </a:lnSpc>
            </a:pPr>
            <a:r>
              <a:rPr lang="en-US" altLang="zh-CN" i="0" dirty="0">
                <a:latin typeface="Times New Roman" panose="02020603050405020304" pitchFamily="18" charset="0"/>
              </a:rPr>
              <a:t>	</a:t>
            </a:r>
            <a:r>
              <a:rPr lang="zh-CN" altLang="en-US" i="0" dirty="0">
                <a:latin typeface="Times New Roman" panose="02020603050405020304" pitchFamily="18" charset="0"/>
              </a:rPr>
              <a:t>使用厚的双异质结有源区；（</a:t>
            </a:r>
            <a:r>
              <a:rPr lang="en-US" altLang="zh-CN" i="0" dirty="0">
                <a:latin typeface="Times New Roman" panose="02020603050405020304" pitchFamily="18" charset="0"/>
              </a:rPr>
              <a:t>lumileds Co.</a:t>
            </a:r>
            <a:r>
              <a:rPr lang="zh-CN" altLang="en-US" i="0" dirty="0">
                <a:latin typeface="Times New Roman" panose="02020603050405020304" pitchFamily="18" charset="0"/>
              </a:rPr>
              <a:t>）</a:t>
            </a:r>
            <a:endParaRPr lang="en-US" altLang="zh-CN" i="0" dirty="0">
              <a:latin typeface="Times New Roman" panose="02020603050405020304" pitchFamily="18" charset="0"/>
            </a:endParaRPr>
          </a:p>
          <a:p>
            <a:pPr>
              <a:lnSpc>
                <a:spcPct val="150000"/>
              </a:lnSpc>
            </a:pPr>
            <a:r>
              <a:rPr lang="en-US" altLang="zh-CN" i="0" dirty="0">
                <a:latin typeface="Times New Roman" panose="02020603050405020304" pitchFamily="18" charset="0"/>
              </a:rPr>
              <a:t>	</a:t>
            </a:r>
            <a:r>
              <a:rPr lang="zh-CN" altLang="en-US" i="0" dirty="0">
                <a:latin typeface="Times New Roman" panose="02020603050405020304" pitchFamily="18" charset="0"/>
              </a:rPr>
              <a:t>多量子阱（</a:t>
            </a:r>
            <a:r>
              <a:rPr lang="en-US" altLang="zh-CN" i="0" dirty="0">
                <a:latin typeface="Times New Roman" panose="02020603050405020304" pitchFamily="18" charset="0"/>
              </a:rPr>
              <a:t>Osram Co.)</a:t>
            </a:r>
            <a:endParaRPr lang="en-US" altLang="zh-CN" i="0" dirty="0">
              <a:latin typeface="Times New Roman" panose="02020603050405020304" pitchFamily="18" charset="0"/>
            </a:endParaRPr>
          </a:p>
          <a:p>
            <a:pPr>
              <a:lnSpc>
                <a:spcPct val="150000"/>
              </a:lnSpc>
            </a:pPr>
            <a:r>
              <a:rPr lang="en-US" altLang="zh-CN" i="0" dirty="0">
                <a:latin typeface="Times New Roman" panose="02020603050405020304" pitchFamily="18" charset="0"/>
              </a:rPr>
              <a:t>	large injection area (large area chip) </a:t>
            </a:r>
            <a:endParaRPr lang="en-US" altLang="zh-CN" i="0" dirty="0">
              <a:latin typeface="Times New Roman" panose="02020603050405020304" pitchFamily="18" charset="0"/>
            </a:endParaRPr>
          </a:p>
          <a:p>
            <a:pPr>
              <a:lnSpc>
                <a:spcPct val="150000"/>
              </a:lnSpc>
            </a:pPr>
            <a:r>
              <a:rPr lang="en-US" altLang="zh-CN" i="0" dirty="0">
                <a:latin typeface="Times New Roman" panose="02020603050405020304" pitchFamily="18" charset="0"/>
              </a:rPr>
              <a:t>	</a:t>
            </a:r>
            <a:r>
              <a:rPr lang="zh-CN" altLang="en-US" i="0" dirty="0">
                <a:latin typeface="Times New Roman" panose="02020603050405020304" pitchFamily="18" charset="0"/>
              </a:rPr>
              <a:t>非极性、半极性</a:t>
            </a:r>
            <a:r>
              <a:rPr lang="en-US" altLang="zh-CN" i="0" dirty="0">
                <a:latin typeface="Times New Roman" panose="02020603050405020304" pitchFamily="18" charset="0"/>
              </a:rPr>
              <a:t>LED</a:t>
            </a:r>
            <a:r>
              <a:rPr lang="zh-CN" altLang="en-US" i="0" dirty="0">
                <a:latin typeface="Times New Roman" panose="02020603050405020304" pitchFamily="18" charset="0"/>
              </a:rPr>
              <a:t>结构</a:t>
            </a:r>
            <a:endParaRPr lang="en-US" altLang="zh-CN" i="0" dirty="0">
              <a:latin typeface="Times New Roman" panose="02020603050405020304" pitchFamily="18" charset="0"/>
            </a:endParaRPr>
          </a:p>
          <a:p>
            <a:pPr>
              <a:lnSpc>
                <a:spcPct val="150000"/>
              </a:lnSpc>
            </a:pPr>
            <a:r>
              <a:rPr lang="en-US" altLang="zh-CN" i="0" dirty="0">
                <a:latin typeface="Times New Roman" panose="02020603050405020304" pitchFamily="18" charset="0"/>
              </a:rPr>
              <a:t>	</a:t>
            </a:r>
            <a:r>
              <a:rPr lang="zh-CN" altLang="en-US" i="0" dirty="0">
                <a:latin typeface="Times New Roman" panose="02020603050405020304" pitchFamily="18" charset="0"/>
              </a:rPr>
              <a:t>表面等离激元</a:t>
            </a:r>
            <a:r>
              <a:rPr lang="en-US" altLang="zh-CN" i="0" dirty="0">
                <a:latin typeface="Times New Roman" panose="02020603050405020304" pitchFamily="18" charset="0"/>
              </a:rPr>
              <a:t>SPP</a:t>
            </a:r>
            <a:endParaRPr lang="en-US" altLang="zh-CN"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graphicFrame>
        <p:nvGraphicFramePr>
          <p:cNvPr id="1026" name="Object 2"/>
          <p:cNvGraphicFramePr/>
          <p:nvPr/>
        </p:nvGraphicFramePr>
        <p:xfrm>
          <a:off x="2683193" y="5750560"/>
          <a:ext cx="3667125" cy="785813"/>
        </p:xfrm>
        <a:graphic>
          <a:graphicData uri="http://schemas.openxmlformats.org/presentationml/2006/ole">
            <mc:AlternateContent xmlns:mc="http://schemas.openxmlformats.org/markup-compatibility/2006">
              <mc:Choice xmlns:v="urn:schemas-microsoft-com:vml" Requires="v">
                <p:oleObj spid="_x0000_s1032" name="" r:id="rId1" imgW="1955800" imgH="419100" progId="Equation.3">
                  <p:embed/>
                </p:oleObj>
              </mc:Choice>
              <mc:Fallback>
                <p:oleObj name="" r:id="rId1" imgW="1955800" imgH="419100" progId="Equation.3">
                  <p:embed/>
                  <p:pic>
                    <p:nvPicPr>
                      <p:cNvPr id="0" name="Object 2" descr="image69"/>
                      <p:cNvPicPr/>
                      <p:nvPr/>
                    </p:nvPicPr>
                    <p:blipFill>
                      <a:blip r:embed="rId2"/>
                      <a:stretch>
                        <a:fillRect/>
                      </a:stretch>
                    </p:blipFill>
                    <p:spPr>
                      <a:xfrm>
                        <a:off x="2683193" y="5750560"/>
                        <a:ext cx="3667125" cy="785813"/>
                      </a:xfrm>
                      <a:prstGeom prst="rect">
                        <a:avLst/>
                      </a:prstGeom>
                      <a:solidFill>
                        <a:srgbClr val="FFFFFF"/>
                      </a:solidFill>
                      <a:ln w="38100">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1"/>
          <a:srcRect/>
          <a:stretch>
            <a:fillRect/>
          </a:stretch>
        </p:blipFill>
        <p:spPr bwMode="auto">
          <a:xfrm>
            <a:off x="1331913" y="1557338"/>
            <a:ext cx="6530975" cy="4340225"/>
          </a:xfrm>
          <a:prstGeom prst="rect">
            <a:avLst/>
          </a:prstGeom>
          <a:noFill/>
          <a:ln w="9525">
            <a:noFill/>
            <a:miter lim="800000"/>
            <a:headEnd/>
            <a:tailEnd/>
          </a:ln>
        </p:spPr>
      </p:pic>
      <p:sp>
        <p:nvSpPr>
          <p:cNvPr id="39939" name="TextBox 2"/>
          <p:cNvSpPr txBox="1">
            <a:spLocks noChangeArrowheads="1"/>
          </p:cNvSpPr>
          <p:nvPr/>
        </p:nvSpPr>
        <p:spPr bwMode="auto">
          <a:xfrm>
            <a:off x="1692275" y="476250"/>
            <a:ext cx="4967288" cy="646113"/>
          </a:xfrm>
          <a:prstGeom prst="rect">
            <a:avLst/>
          </a:prstGeom>
          <a:noFill/>
          <a:ln w="9525">
            <a:noFill/>
            <a:miter lim="800000"/>
          </a:ln>
        </p:spPr>
        <p:txBody>
          <a:bodyPr>
            <a:spAutoFit/>
          </a:bodyPr>
          <a:lstStyle/>
          <a:p>
            <a:r>
              <a:rPr lang="zh-CN" altLang="en-US" sz="3600" b="1" i="0">
                <a:solidFill>
                  <a:srgbClr val="FF0000"/>
                </a:solidFill>
              </a:rPr>
              <a:t>四、范例讲解</a:t>
            </a:r>
            <a:endParaRPr lang="zh-CN" altLang="en-US" sz="3600" b="1" i="0">
              <a:solidFill>
                <a:srgbClr val="FF0000"/>
              </a:solidFill>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1"/>
          <a:srcRect/>
          <a:stretch>
            <a:fillRect/>
          </a:stretch>
        </p:blipFill>
        <p:spPr bwMode="auto">
          <a:xfrm>
            <a:off x="47625" y="1476375"/>
            <a:ext cx="9220200" cy="4824413"/>
          </a:xfrm>
          <a:prstGeom prst="rect">
            <a:avLst/>
          </a:prstGeom>
          <a:noFill/>
          <a:ln w="9525">
            <a:noFill/>
            <a:miter lim="800000"/>
            <a:headEnd/>
            <a:tailEnd/>
          </a:ln>
        </p:spPr>
      </p:pic>
      <p:sp>
        <p:nvSpPr>
          <p:cNvPr id="40963" name="TextBox 1"/>
          <p:cNvSpPr txBox="1">
            <a:spLocks noChangeArrowheads="1"/>
          </p:cNvSpPr>
          <p:nvPr/>
        </p:nvSpPr>
        <p:spPr bwMode="auto">
          <a:xfrm>
            <a:off x="1692275" y="476250"/>
            <a:ext cx="4967288" cy="646113"/>
          </a:xfrm>
          <a:prstGeom prst="rect">
            <a:avLst/>
          </a:prstGeom>
          <a:noFill/>
          <a:ln w="9525">
            <a:noFill/>
            <a:miter lim="800000"/>
          </a:ln>
        </p:spPr>
        <p:txBody>
          <a:bodyPr>
            <a:spAutoFit/>
          </a:bodyPr>
          <a:lstStyle/>
          <a:p>
            <a:r>
              <a:rPr lang="zh-CN" altLang="en-US" sz="3600">
                <a:solidFill>
                  <a:srgbClr val="FF0000"/>
                </a:solidFill>
              </a:rPr>
              <a:t>四、范例讲解</a:t>
            </a:r>
            <a:endParaRPr lang="zh-CN" altLang="en-US" sz="3600">
              <a:solidFill>
                <a:srgbClr val="FF0000"/>
              </a:solidFill>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1"/>
          <a:srcRect/>
          <a:stretch>
            <a:fillRect/>
          </a:stretch>
        </p:blipFill>
        <p:spPr bwMode="auto">
          <a:xfrm>
            <a:off x="827088" y="1268413"/>
            <a:ext cx="7769225" cy="39322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1"/>
          <a:srcRect t="1830"/>
          <a:stretch>
            <a:fillRect/>
          </a:stretch>
        </p:blipFill>
        <p:spPr bwMode="auto">
          <a:xfrm>
            <a:off x="242450" y="697570"/>
            <a:ext cx="8628062" cy="53006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1"/>
          <a:srcRect/>
          <a:stretch>
            <a:fillRect/>
          </a:stretch>
        </p:blipFill>
        <p:spPr bwMode="auto">
          <a:xfrm>
            <a:off x="706438" y="188913"/>
            <a:ext cx="6867525" cy="3216275"/>
          </a:xfrm>
          <a:prstGeom prst="rect">
            <a:avLst/>
          </a:prstGeom>
          <a:noFill/>
          <a:ln w="9525">
            <a:noFill/>
            <a:miter lim="800000"/>
            <a:headEnd/>
            <a:tailEnd/>
          </a:ln>
        </p:spPr>
      </p:pic>
      <p:pic>
        <p:nvPicPr>
          <p:cNvPr id="44035" name="Picture 3"/>
          <p:cNvPicPr>
            <a:picLocks noChangeAspect="1" noChangeArrowheads="1"/>
          </p:cNvPicPr>
          <p:nvPr/>
        </p:nvPicPr>
        <p:blipFill>
          <a:blip r:embed="rId2"/>
          <a:srcRect/>
          <a:stretch>
            <a:fillRect/>
          </a:stretch>
        </p:blipFill>
        <p:spPr bwMode="auto">
          <a:xfrm>
            <a:off x="703263" y="3449638"/>
            <a:ext cx="6870700" cy="3270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1"/>
          <a:srcRect/>
          <a:stretch>
            <a:fillRect/>
          </a:stretch>
        </p:blipFill>
        <p:spPr bwMode="auto">
          <a:xfrm>
            <a:off x="415925" y="836613"/>
            <a:ext cx="7966075" cy="49688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1"/>
          <a:srcRect/>
          <a:stretch>
            <a:fillRect/>
          </a:stretch>
        </p:blipFill>
        <p:spPr bwMode="auto">
          <a:xfrm>
            <a:off x="231775" y="692150"/>
            <a:ext cx="8451850" cy="53292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1"/>
          <a:srcRect/>
          <a:stretch>
            <a:fillRect/>
          </a:stretch>
        </p:blipFill>
        <p:spPr bwMode="auto">
          <a:xfrm>
            <a:off x="1258888" y="1196975"/>
            <a:ext cx="6426200" cy="38576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1"/>
          <a:srcRect/>
          <a:stretch>
            <a:fillRect/>
          </a:stretch>
        </p:blipFill>
        <p:spPr bwMode="auto">
          <a:xfrm>
            <a:off x="468313" y="981075"/>
            <a:ext cx="8337550" cy="47513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1"/>
          <a:srcRect/>
          <a:stretch>
            <a:fillRect/>
          </a:stretch>
        </p:blipFill>
        <p:spPr bwMode="auto">
          <a:xfrm>
            <a:off x="1258888" y="836613"/>
            <a:ext cx="6464300" cy="5867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sp>
        <p:nvSpPr>
          <p:cNvPr id="3" name="矩形 2"/>
          <p:cNvSpPr/>
          <p:nvPr/>
        </p:nvSpPr>
        <p:spPr>
          <a:xfrm>
            <a:off x="-132710" y="0"/>
            <a:ext cx="9171100" cy="715581"/>
          </a:xfrm>
          <a:prstGeom prst="rect">
            <a:avLst/>
          </a:prstGeom>
        </p:spPr>
        <p:txBody>
          <a:bodyPr wrap="none">
            <a:spAutoFit/>
          </a:bodyPr>
          <a:lstStyle/>
          <a:p>
            <a:pPr>
              <a:lnSpc>
                <a:spcPct val="150000"/>
              </a:lnSpc>
              <a:spcBef>
                <a:spcPct val="20000"/>
              </a:spcBef>
              <a:buClr>
                <a:srgbClr val="FFFFFF"/>
              </a:buClr>
              <a:buSzPct val="50000"/>
              <a:buFont typeface="Wingdings" panose="05000000000000000000" charset="0"/>
              <a:buChar char="Ø"/>
              <a:defRPr/>
            </a:pPr>
            <a:r>
              <a:rPr lang="en-US" altLang="zh-CN" sz="3200" b="1" dirty="0">
                <a:solidFill>
                  <a:srgbClr val="0000CC"/>
                </a:solidFill>
                <a:latin typeface="黑体" panose="02010609060101010101" pitchFamily="49" charset="-122"/>
                <a:ea typeface="黑体" panose="02010609060101010101" pitchFamily="49" charset="-122"/>
              </a:rPr>
              <a:t> </a:t>
            </a:r>
            <a:r>
              <a:rPr lang="en-US" altLang="zh-CN" sz="3200" b="1" dirty="0" smtClean="0">
                <a:solidFill>
                  <a:srgbClr val="0000CC"/>
                </a:solidFill>
                <a:latin typeface="黑体" panose="02010609060101010101" pitchFamily="49" charset="-122"/>
                <a:ea typeface="黑体" panose="02010609060101010101" pitchFamily="49" charset="-122"/>
              </a:rPr>
              <a:t>3.1.2 </a:t>
            </a:r>
            <a:r>
              <a:rPr lang="zh-CN" altLang="en-US" sz="3200" b="1" dirty="0" smtClean="0">
                <a:solidFill>
                  <a:srgbClr val="0000CC"/>
                </a:solidFill>
                <a:latin typeface="黑体" panose="02010609060101010101" pitchFamily="49" charset="-122"/>
                <a:ea typeface="黑体" panose="02010609060101010101" pitchFamily="49" charset="-122"/>
              </a:rPr>
              <a:t>电子</a:t>
            </a:r>
            <a:r>
              <a:rPr lang="zh-CN" altLang="en-US" sz="3200" b="1" dirty="0">
                <a:solidFill>
                  <a:srgbClr val="0000CC"/>
                </a:solidFill>
                <a:latin typeface="黑体" panose="02010609060101010101" pitchFamily="49" charset="-122"/>
                <a:ea typeface="黑体" panose="02010609060101010101" pitchFamily="49" charset="-122"/>
              </a:rPr>
              <a:t>驻留层（电子减速层）与</a:t>
            </a:r>
            <a:r>
              <a:rPr lang="zh-CN" altLang="en-US" sz="3200" b="1" dirty="0">
                <a:solidFill>
                  <a:srgbClr val="0000CC"/>
                </a:solidFill>
                <a:latin typeface="黑体" panose="02010609060101010101" pitchFamily="49" charset="-122"/>
                <a:ea typeface="黑体" panose="02010609060101010101" pitchFamily="49" charset="-122"/>
                <a:sym typeface="+mn-ea"/>
              </a:rPr>
              <a:t>电子阻挡层</a:t>
            </a:r>
            <a:endParaRPr lang="zh-CN" altLang="en-US" sz="3200" b="1" dirty="0">
              <a:solidFill>
                <a:srgbClr val="0000CC"/>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1034415" y="1172845"/>
            <a:ext cx="7354570" cy="3948430"/>
          </a:xfrm>
          <a:prstGeom prst="rect">
            <a:avLst/>
          </a:prstGeom>
        </p:spPr>
      </p:pic>
      <p:sp>
        <p:nvSpPr>
          <p:cNvPr id="5" name="矩形 4"/>
          <p:cNvSpPr/>
          <p:nvPr/>
        </p:nvSpPr>
        <p:spPr>
          <a:xfrm>
            <a:off x="0" y="6488668"/>
            <a:ext cx="3340530" cy="369332"/>
          </a:xfrm>
          <a:prstGeom prst="rect">
            <a:avLst/>
          </a:prstGeom>
        </p:spPr>
        <p:txBody>
          <a:bodyPr wrap="none">
            <a:spAutoFit/>
          </a:bodyPr>
          <a:lstStyle/>
          <a:p>
            <a:r>
              <a:rPr lang="en-US" altLang="zh-CN" dirty="0" smtClean="0"/>
              <a:t>J. Appl. Phys. </a:t>
            </a:r>
            <a:r>
              <a:rPr lang="en-US" altLang="zh-CN" b="1" dirty="0" smtClean="0"/>
              <a:t>100, 113105 (2006);</a:t>
            </a:r>
            <a:endParaRPr lang="zh-CN" altLang="en-US" dirty="0"/>
          </a:p>
        </p:txBody>
      </p:sp>
      <p:sp>
        <p:nvSpPr>
          <p:cNvPr id="6" name="TextBox 5"/>
          <p:cNvSpPr txBox="1"/>
          <p:nvPr/>
        </p:nvSpPr>
        <p:spPr>
          <a:xfrm>
            <a:off x="402336" y="5242560"/>
            <a:ext cx="8388096" cy="1200329"/>
          </a:xfrm>
          <a:prstGeom prst="rect">
            <a:avLst/>
          </a:prstGeom>
          <a:noFill/>
        </p:spPr>
        <p:txBody>
          <a:bodyPr wrap="square" rtlCol="0">
            <a:spAutoFit/>
          </a:bodyPr>
          <a:lstStyle/>
          <a:p>
            <a:r>
              <a:rPr lang="zh-CN" altLang="en-US" sz="2400" dirty="0" smtClean="0"/>
              <a:t>电子驻留层</a:t>
            </a:r>
            <a:r>
              <a:rPr lang="en-US" altLang="zh-CN" sz="2400" dirty="0" smtClean="0"/>
              <a:t>ERL</a:t>
            </a:r>
            <a:r>
              <a:rPr lang="zh-CN" altLang="en-US" sz="2400" dirty="0" smtClean="0"/>
              <a:t> ：显著改善</a:t>
            </a:r>
            <a:r>
              <a:rPr lang="en-US" altLang="zh-CN" sz="2400" dirty="0" smtClean="0"/>
              <a:t>LED</a:t>
            </a:r>
            <a:r>
              <a:rPr lang="zh-CN" altLang="en-US" sz="2400" dirty="0" smtClean="0"/>
              <a:t>的发光效率，有源区内部和外部势场的分布同时影响辐射复合中心的俘获速率以及载流子的逸出几率。</a:t>
            </a:r>
            <a:endParaRPr lang="zh-CN" altLang="en-US" sz="2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1"/>
          <a:srcRect/>
          <a:stretch>
            <a:fillRect/>
          </a:stretch>
        </p:blipFill>
        <p:spPr bwMode="auto">
          <a:xfrm>
            <a:off x="323850" y="692150"/>
            <a:ext cx="3962400" cy="1952625"/>
          </a:xfrm>
          <a:prstGeom prst="rect">
            <a:avLst/>
          </a:prstGeom>
          <a:noFill/>
          <a:ln w="9525">
            <a:noFill/>
            <a:miter lim="800000"/>
            <a:headEnd/>
            <a:tailEnd/>
          </a:ln>
        </p:spPr>
      </p:pic>
      <p:pic>
        <p:nvPicPr>
          <p:cNvPr id="50179" name="Picture 3"/>
          <p:cNvPicPr>
            <a:picLocks noChangeAspect="1" noChangeArrowheads="1"/>
          </p:cNvPicPr>
          <p:nvPr/>
        </p:nvPicPr>
        <p:blipFill>
          <a:blip r:embed="rId2"/>
          <a:srcRect/>
          <a:stretch>
            <a:fillRect/>
          </a:stretch>
        </p:blipFill>
        <p:spPr bwMode="auto">
          <a:xfrm>
            <a:off x="4643438" y="714375"/>
            <a:ext cx="4038600" cy="4895850"/>
          </a:xfrm>
          <a:prstGeom prst="rect">
            <a:avLst/>
          </a:prstGeom>
          <a:noFill/>
          <a:ln w="9525">
            <a:noFill/>
            <a:miter lim="800000"/>
            <a:headEnd/>
            <a:tailEnd/>
          </a:ln>
        </p:spPr>
      </p:pic>
      <p:sp>
        <p:nvSpPr>
          <p:cNvPr id="50180" name="Picture 4"/>
          <p:cNvSpPr>
            <a:spLocks noChangeAspect="1" noChangeArrowheads="1"/>
          </p:cNvSpPr>
          <p:nvPr/>
        </p:nvSpPr>
        <p:spPr bwMode="auto">
          <a:xfrm>
            <a:off x="4427538" y="4343400"/>
            <a:ext cx="4410075" cy="2514600"/>
          </a:xfrm>
          <a:prstGeom prst="rect">
            <a:avLst/>
          </a:prstGeom>
          <a:noFill/>
          <a:ln w="9525">
            <a:noFill/>
            <a:miter lim="800000"/>
          </a:ln>
        </p:spPr>
        <p:txBody>
          <a:bodyPr/>
          <a:lstStyle/>
          <a:p>
            <a:endParaRPr lang="zh-CN" altLang="en-US"/>
          </a:p>
        </p:txBody>
      </p:sp>
      <p:pic>
        <p:nvPicPr>
          <p:cNvPr id="50181" name="Picture 5"/>
          <p:cNvPicPr>
            <a:picLocks noChangeAspect="1" noChangeArrowheads="1"/>
          </p:cNvPicPr>
          <p:nvPr/>
        </p:nvPicPr>
        <p:blipFill>
          <a:blip r:embed="rId3"/>
          <a:srcRect/>
          <a:stretch>
            <a:fillRect/>
          </a:stretch>
        </p:blipFill>
        <p:spPr bwMode="auto">
          <a:xfrm>
            <a:off x="539750" y="3284538"/>
            <a:ext cx="2962275" cy="26003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矩形 1"/>
          <p:cNvSpPr>
            <a:spLocks noChangeArrowheads="1"/>
          </p:cNvSpPr>
          <p:nvPr/>
        </p:nvSpPr>
        <p:spPr bwMode="auto">
          <a:xfrm>
            <a:off x="2786063" y="142875"/>
            <a:ext cx="3490058" cy="584775"/>
          </a:xfrm>
          <a:prstGeom prst="rect">
            <a:avLst/>
          </a:prstGeom>
          <a:noFill/>
          <a:ln w="9525">
            <a:noFill/>
            <a:miter lim="800000"/>
          </a:ln>
        </p:spPr>
        <p:txBody>
          <a:bodyPr wrap="none">
            <a:spAutoFit/>
          </a:bodyPr>
          <a:lstStyle/>
          <a:p>
            <a:r>
              <a:rPr lang="en-US" altLang="zh-CN" sz="3200" b="1" i="0" dirty="0" smtClean="0">
                <a:solidFill>
                  <a:srgbClr val="FF0000"/>
                </a:solidFill>
              </a:rPr>
              <a:t>3.1.6</a:t>
            </a:r>
            <a:r>
              <a:rPr lang="zh-CN" altLang="en-US" sz="3200" b="1" dirty="0" smtClean="0">
                <a:solidFill>
                  <a:srgbClr val="FF0000"/>
                </a:solidFill>
                <a:latin typeface="黑体" panose="02010609060101010101" pitchFamily="49" charset="-122"/>
                <a:ea typeface="黑体" panose="02010609060101010101" pitchFamily="49" charset="-122"/>
              </a:rPr>
              <a:t>极化电场仿真</a:t>
            </a:r>
            <a:endParaRPr lang="zh-CN" altLang="en-US" sz="3200" b="1" i="0" dirty="0">
              <a:solidFill>
                <a:srgbClr val="FF0000"/>
              </a:solidFill>
            </a:endParaRPr>
          </a:p>
        </p:txBody>
      </p:sp>
      <p:pic>
        <p:nvPicPr>
          <p:cNvPr id="51203" name="Picture 2"/>
          <p:cNvPicPr>
            <a:picLocks noChangeAspect="1" noChangeArrowheads="1"/>
          </p:cNvPicPr>
          <p:nvPr/>
        </p:nvPicPr>
        <p:blipFill>
          <a:blip r:embed="rId1"/>
          <a:srcRect/>
          <a:stretch>
            <a:fillRect/>
          </a:stretch>
        </p:blipFill>
        <p:spPr bwMode="auto">
          <a:xfrm>
            <a:off x="428625" y="642938"/>
            <a:ext cx="8007350" cy="5972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1"/>
          <a:srcRect/>
          <a:stretch>
            <a:fillRect/>
          </a:stretch>
        </p:blipFill>
        <p:spPr bwMode="auto">
          <a:xfrm>
            <a:off x="431800" y="357188"/>
            <a:ext cx="8377238" cy="62150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1"/>
          <a:srcRect/>
          <a:stretch>
            <a:fillRect/>
          </a:stretch>
        </p:blipFill>
        <p:spPr bwMode="auto">
          <a:xfrm>
            <a:off x="433388" y="357188"/>
            <a:ext cx="8469312" cy="62865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1"/>
          <a:srcRect/>
          <a:stretch>
            <a:fillRect/>
          </a:stretch>
        </p:blipFill>
        <p:spPr bwMode="auto">
          <a:xfrm>
            <a:off x="500063" y="428625"/>
            <a:ext cx="8021637" cy="59578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1"/>
          <a:srcRect/>
          <a:stretch>
            <a:fillRect/>
          </a:stretch>
        </p:blipFill>
        <p:spPr bwMode="auto">
          <a:xfrm>
            <a:off x="571500" y="428625"/>
            <a:ext cx="7970838" cy="59864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1"/>
          <a:srcRect/>
          <a:stretch>
            <a:fillRect/>
          </a:stretch>
        </p:blipFill>
        <p:spPr bwMode="auto">
          <a:xfrm>
            <a:off x="428625" y="214313"/>
            <a:ext cx="8218488" cy="6172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1"/>
          <a:srcRect/>
          <a:stretch>
            <a:fillRect/>
          </a:stretch>
        </p:blipFill>
        <p:spPr bwMode="auto">
          <a:xfrm>
            <a:off x="500063" y="214313"/>
            <a:ext cx="8320087" cy="62865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2"/>
          <p:cNvSpPr>
            <a:spLocks noGrp="1"/>
          </p:cNvSpPr>
          <p:nvPr>
            <p:ph type="title"/>
          </p:nvPr>
        </p:nvSpPr>
        <p:spPr/>
        <p:txBody>
          <a:bodyPr/>
          <a:lstStyle/>
          <a:p>
            <a:pPr>
              <a:defRPr/>
            </a:pPr>
            <a:r>
              <a:rPr lang="zh-CN" altLang="en-US" dirty="0" smtClean="0"/>
              <a:t>第四次作业</a:t>
            </a:r>
            <a:endParaRPr lang="zh-CN" altLang="en-US" dirty="0" smtClean="0"/>
          </a:p>
        </p:txBody>
      </p:sp>
      <p:sp>
        <p:nvSpPr>
          <p:cNvPr id="59395" name="内容占位符 3"/>
          <p:cNvSpPr>
            <a:spLocks noGrp="1"/>
          </p:cNvSpPr>
          <p:nvPr>
            <p:ph idx="1"/>
          </p:nvPr>
        </p:nvSpPr>
        <p:spPr>
          <a:xfrm>
            <a:off x="852170" y="1557655"/>
            <a:ext cx="7829550" cy="4636770"/>
          </a:xfrm>
        </p:spPr>
        <p:txBody>
          <a:bodyPr>
            <a:normAutofit/>
          </a:bodyPr>
          <a:lstStyle/>
          <a:p>
            <a:pPr>
              <a:lnSpc>
                <a:spcPct val="150000"/>
              </a:lnSpc>
              <a:buFontTx/>
              <a:buNone/>
            </a:pPr>
            <a:r>
              <a:rPr lang="en-US" altLang="zh-CN" sz="2400" dirty="0" smtClean="0"/>
              <a:t>1</a:t>
            </a:r>
            <a:r>
              <a:rPr lang="zh-CN" altLang="en-US" sz="2400" dirty="0" smtClean="0"/>
              <a:t>、说明氮化物侧向外延降低位错密度的机制。</a:t>
            </a:r>
            <a:r>
              <a:rPr lang="en-US" sz="2400" dirty="0" smtClean="0"/>
              <a:t>PSS</a:t>
            </a:r>
            <a:r>
              <a:rPr lang="zh-CN" sz="2400" dirty="0" smtClean="0"/>
              <a:t>技术具有什么优点，为什么进一步发展纳米</a:t>
            </a:r>
            <a:r>
              <a:rPr lang="en-US" altLang="zh-CN" sz="2400" dirty="0" smtClean="0"/>
              <a:t>PSS</a:t>
            </a:r>
            <a:r>
              <a:rPr lang="zh-CN" altLang="en-US" sz="2400" dirty="0" smtClean="0"/>
              <a:t>技术？</a:t>
            </a:r>
            <a:endParaRPr lang="en-US" altLang="zh-CN" sz="2400" dirty="0" smtClean="0"/>
          </a:p>
          <a:p>
            <a:pPr>
              <a:lnSpc>
                <a:spcPct val="150000"/>
              </a:lnSpc>
              <a:buFontTx/>
              <a:buNone/>
            </a:pPr>
            <a:r>
              <a:rPr lang="en-US" altLang="zh-CN" sz="2400" dirty="0" smtClean="0"/>
              <a:t>2</a:t>
            </a:r>
            <a:r>
              <a:rPr lang="zh-CN" altLang="en-US" sz="2400" dirty="0" smtClean="0"/>
              <a:t>、描述</a:t>
            </a:r>
            <a:r>
              <a:rPr lang="en-US" altLang="zh-CN" sz="2400" dirty="0" smtClean="0"/>
              <a:t>Si</a:t>
            </a:r>
            <a:r>
              <a:rPr lang="zh-CN" altLang="en-US" sz="2400" dirty="0" smtClean="0"/>
              <a:t>衬底外延</a:t>
            </a:r>
            <a:r>
              <a:rPr lang="en-US" altLang="zh-CN" sz="2400" dirty="0" err="1" smtClean="0"/>
              <a:t>GaN</a:t>
            </a:r>
            <a:r>
              <a:rPr lang="zh-CN" altLang="en-US" sz="2400" dirty="0" smtClean="0"/>
              <a:t>的意义，技术困难以及可能的解决方案。</a:t>
            </a:r>
            <a:endParaRPr lang="zh-CN" altLang="en-US" sz="2400" dirty="0" smtClean="0"/>
          </a:p>
          <a:p>
            <a:pPr>
              <a:lnSpc>
                <a:spcPct val="150000"/>
              </a:lnSpc>
              <a:buFontTx/>
              <a:buNone/>
            </a:pPr>
            <a:r>
              <a:rPr lang="en-US" altLang="zh-CN" sz="2400" dirty="0" smtClean="0"/>
              <a:t>3</a:t>
            </a:r>
            <a:r>
              <a:rPr lang="zh-CN" altLang="en-US" sz="2400" dirty="0" smtClean="0"/>
              <a:t>、大注入条件下，有源区载流子发生泄漏的原因，试描述高效率、大注入</a:t>
            </a:r>
            <a:r>
              <a:rPr lang="en-US" altLang="zh-CN" sz="2400" dirty="0" smtClean="0"/>
              <a:t>LED</a:t>
            </a:r>
            <a:r>
              <a:rPr lang="zh-CN" altLang="en-US" sz="2400" dirty="0" smtClean="0"/>
              <a:t>的可能结构。</a:t>
            </a:r>
            <a:endParaRPr lang="zh-CN" altLang="en-US" sz="2400" dirty="0" smtClean="0"/>
          </a:p>
          <a:p>
            <a:pPr>
              <a:lnSpc>
                <a:spcPct val="150000"/>
              </a:lnSpc>
              <a:buFontTx/>
              <a:buNone/>
            </a:pPr>
            <a:r>
              <a:rPr lang="en-US" altLang="zh-CN" sz="2400" dirty="0" smtClean="0"/>
              <a:t>4</a:t>
            </a:r>
            <a:r>
              <a:rPr lang="zh-CN" altLang="en-US" sz="2400" dirty="0" smtClean="0"/>
              <a:t>、什么是</a:t>
            </a:r>
            <a:r>
              <a:rPr lang="en-US" altLang="zh-CN" sz="2400" dirty="0" smtClean="0"/>
              <a:t>DBR</a:t>
            </a:r>
            <a:r>
              <a:rPr lang="zh-CN" altLang="en-US" sz="2400" dirty="0" smtClean="0"/>
              <a:t>，调节</a:t>
            </a:r>
            <a:r>
              <a:rPr lang="en-US" altLang="zh-CN" sz="2400" dirty="0" smtClean="0"/>
              <a:t>DBR</a:t>
            </a:r>
            <a:r>
              <a:rPr lang="zh-CN" altLang="en-US" sz="2400" dirty="0" smtClean="0"/>
              <a:t>反射率及其带宽的方法有哪些？</a:t>
            </a:r>
            <a:endParaRPr lang="zh-CN" altLang="en-US" sz="2400" dirty="0" smtClean="0"/>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p:nvPr/>
        </p:nvSpPr>
        <p:spPr>
          <a:xfrm>
            <a:off x="376939" y="183777"/>
            <a:ext cx="8529497" cy="6562165"/>
          </a:xfrm>
          <a:prstGeom prst="rect">
            <a:avLst/>
          </a:prstGeom>
          <a:solidFill>
            <a:srgbClr val="364DFC"/>
          </a:solidFill>
          <a:ln w="9525">
            <a:noFill/>
          </a:ln>
        </p:spPr>
        <p:txBody>
          <a:bodyPr anchor="ctr"/>
          <a:lstStyle/>
          <a:p>
            <a:pPr algn="ctr" eaLnBrk="0" hangingPunct="0"/>
            <a:r>
              <a:rPr lang="zh-CN" altLang="en-US" sz="3200" b="1" dirty="0">
                <a:solidFill>
                  <a:schemeClr val="bg1"/>
                </a:solidFill>
                <a:latin typeface="Times New Roman" panose="02020603050405020304" pitchFamily="18" charset="0"/>
                <a:ea typeface="宋体" panose="02010600030101010101" pitchFamily="2" charset="-122"/>
              </a:rPr>
              <a:t>第三章 </a:t>
            </a:r>
            <a:r>
              <a:rPr lang="zh-CN" altLang="en-US" sz="3200" b="1" dirty="0">
                <a:solidFill>
                  <a:schemeClr val="bg1"/>
                </a:solidFill>
                <a:latin typeface="Times New Roman" panose="02020603050405020304" pitchFamily="18" charset="0"/>
                <a:ea typeface="宋体" panose="02010600030101010101" pitchFamily="2" charset="-122"/>
                <a:sym typeface="+mn-ea"/>
              </a:rPr>
              <a:t>宽禁带半导体器件结构及工艺技术</a:t>
            </a:r>
            <a:endParaRPr lang="zh-CN" altLang="en-US" sz="3200" b="1" dirty="0">
              <a:solidFill>
                <a:schemeClr val="bg1"/>
              </a:solidFill>
              <a:latin typeface="Times New Roman" panose="02020603050405020304" pitchFamily="18" charset="0"/>
              <a:ea typeface="宋体" panose="02010600030101010101" pitchFamily="2" charset="-122"/>
              <a:sym typeface="+mn-ea"/>
            </a:endParaRPr>
          </a:p>
          <a:p>
            <a:pPr algn="ctr" eaLnBrk="0" hangingPunct="0"/>
            <a:r>
              <a:rPr lang="zh-CN" altLang="en-US" sz="3200" b="1" dirty="0">
                <a:solidFill>
                  <a:schemeClr val="bg1"/>
                </a:solidFill>
                <a:latin typeface="Times New Roman" panose="02020603050405020304" pitchFamily="18" charset="0"/>
                <a:ea typeface="宋体" panose="02010600030101010101" pitchFamily="2" charset="-122"/>
              </a:rPr>
              <a:t>（第</a:t>
            </a:r>
            <a:r>
              <a:rPr lang="en-US" altLang="zh-CN" sz="3200" b="1" dirty="0">
                <a:solidFill>
                  <a:schemeClr val="bg1"/>
                </a:solidFill>
                <a:latin typeface="Times New Roman" panose="02020603050405020304" pitchFamily="18" charset="0"/>
                <a:ea typeface="宋体" panose="02010600030101010101" pitchFamily="2" charset="-122"/>
              </a:rPr>
              <a:t>7</a:t>
            </a:r>
            <a:r>
              <a:rPr lang="zh-CN" altLang="en-US" sz="3200" b="1" dirty="0">
                <a:solidFill>
                  <a:schemeClr val="bg1"/>
                </a:solidFill>
                <a:latin typeface="Times New Roman" panose="02020603050405020304" pitchFamily="18" charset="0"/>
                <a:ea typeface="宋体" panose="02010600030101010101" pitchFamily="2" charset="-122"/>
              </a:rPr>
              <a:t>－</a:t>
            </a:r>
            <a:r>
              <a:rPr lang="en-US" altLang="zh-CN" sz="3200" b="1" dirty="0">
                <a:solidFill>
                  <a:schemeClr val="bg1"/>
                </a:solidFill>
                <a:latin typeface="Times New Roman" panose="02020603050405020304" pitchFamily="18" charset="0"/>
                <a:ea typeface="宋体" panose="02010600030101010101" pitchFamily="2" charset="-122"/>
              </a:rPr>
              <a:t>9</a:t>
            </a:r>
            <a:r>
              <a:rPr lang="zh-CN" altLang="en-US" sz="3200" b="1" dirty="0">
                <a:solidFill>
                  <a:schemeClr val="bg1"/>
                </a:solidFill>
                <a:latin typeface="Times New Roman" panose="02020603050405020304" pitchFamily="18" charset="0"/>
                <a:ea typeface="宋体" panose="02010600030101010101" pitchFamily="2" charset="-122"/>
              </a:rPr>
              <a:t>次课）</a:t>
            </a:r>
            <a:br>
              <a:rPr lang="zh-CN" altLang="en-US" sz="3200" b="1" dirty="0">
                <a:solidFill>
                  <a:schemeClr val="bg1"/>
                </a:solidFill>
                <a:latin typeface="Times New Roman" panose="02020603050405020304" pitchFamily="18" charset="0"/>
                <a:ea typeface="宋体" panose="02010600030101010101" pitchFamily="2" charset="-122"/>
              </a:rPr>
            </a:br>
            <a:r>
              <a:rPr lang="en-US" altLang="zh-CN" sz="2100" b="1" dirty="0">
                <a:solidFill>
                  <a:schemeClr val="bg1"/>
                </a:solidFill>
                <a:latin typeface="Times New Roman" panose="02020603050405020304" pitchFamily="18" charset="0"/>
                <a:ea typeface="宋体" panose="02010600030101010101" pitchFamily="2" charset="-122"/>
              </a:rPr>
              <a:t> </a:t>
            </a:r>
            <a:endParaRPr lang="en-US" altLang="zh-CN" sz="2100" b="1" dirty="0">
              <a:solidFill>
                <a:schemeClr val="bg1"/>
              </a:solidFill>
              <a:latin typeface="Times New Roman" panose="02020603050405020304" pitchFamily="18" charset="0"/>
              <a:ea typeface="宋体" panose="02010600030101010101" pitchFamily="2" charset="-122"/>
            </a:endParaRPr>
          </a:p>
          <a:p>
            <a:pPr eaLnBrk="0" hangingPunct="0">
              <a:lnSpc>
                <a:spcPct val="150000"/>
              </a:lnSpc>
            </a:pPr>
            <a:r>
              <a:rPr lang="en-US" altLang="zh-CN" sz="2100" b="1" dirty="0">
                <a:solidFill>
                  <a:schemeClr val="bg1"/>
                </a:solidFill>
                <a:latin typeface="Times New Roman" panose="02020603050405020304" pitchFamily="18" charset="0"/>
                <a:ea typeface="宋体" panose="02010600030101010101" pitchFamily="2" charset="-122"/>
              </a:rPr>
              <a:t> 	</a:t>
            </a:r>
            <a:r>
              <a:rPr lang="en-US" altLang="zh-CN" sz="2800" b="1" dirty="0">
                <a:solidFill>
                  <a:schemeClr val="bg1"/>
                </a:solidFill>
                <a:latin typeface="+mj-ea"/>
                <a:ea typeface="+mj-ea"/>
              </a:rPr>
              <a:t>§3.1</a:t>
            </a:r>
            <a:r>
              <a:rPr lang="en-US" altLang="zh-CN" sz="2800" b="1" dirty="0">
                <a:solidFill>
                  <a:schemeClr val="bg1"/>
                </a:solidFill>
                <a:latin typeface="+mj-ea"/>
                <a:ea typeface="+mj-ea"/>
                <a:sym typeface="+mn-ea"/>
              </a:rPr>
              <a:t>宽禁带半导体器件结构原理及仿真</a:t>
            </a:r>
            <a:br>
              <a:rPr lang="zh-CN" altLang="en-US" sz="2800" b="1" dirty="0">
                <a:solidFill>
                  <a:schemeClr val="bg1"/>
                </a:solidFill>
                <a:latin typeface="+mj-ea"/>
                <a:ea typeface="+mj-ea"/>
              </a:rPr>
            </a:br>
            <a:r>
              <a:rPr lang="en-US" altLang="zh-CN" sz="2800" b="1" dirty="0">
                <a:solidFill>
                  <a:schemeClr val="bg1"/>
                </a:solidFill>
                <a:latin typeface="+mj-ea"/>
                <a:ea typeface="+mj-ea"/>
              </a:rPr>
              <a:t> 	</a:t>
            </a:r>
            <a:r>
              <a:rPr lang="en-US" altLang="zh-CN" sz="2800" b="1" dirty="0">
                <a:solidFill>
                  <a:srgbClr val="FFC000"/>
                </a:solidFill>
                <a:latin typeface="+mj-ea"/>
                <a:ea typeface="+mj-ea"/>
                <a:cs typeface="黑体" panose="02010609060101010101" pitchFamily="49" charset="-122"/>
                <a:sym typeface="+mn-ea"/>
              </a:rPr>
              <a:t>§3.2 LED芯片</a:t>
            </a:r>
            <a:r>
              <a:rPr lang="zh-CN" altLang="en-US" sz="2800" b="1" dirty="0">
                <a:solidFill>
                  <a:srgbClr val="FFC000"/>
                </a:solidFill>
                <a:latin typeface="+mj-ea"/>
                <a:ea typeface="+mj-ea"/>
                <a:cs typeface="黑体" panose="02010609060101010101" pitchFamily="49" charset="-122"/>
                <a:sym typeface="+mn-ea"/>
              </a:rPr>
              <a:t>制备</a:t>
            </a:r>
            <a:r>
              <a:rPr lang="en-US" altLang="zh-CN" sz="2800" b="1" dirty="0">
                <a:solidFill>
                  <a:srgbClr val="FFC000"/>
                </a:solidFill>
                <a:latin typeface="+mj-ea"/>
                <a:ea typeface="+mj-ea"/>
                <a:cs typeface="黑体" panose="02010609060101010101" pitchFamily="49" charset="-122"/>
                <a:sym typeface="+mn-ea"/>
              </a:rPr>
              <a:t>及封装工艺</a:t>
            </a:r>
            <a:endParaRPr lang="en-US" altLang="zh-CN" sz="2800" b="1" dirty="0" smtClean="0">
              <a:solidFill>
                <a:srgbClr val="FFC000"/>
              </a:solidFill>
              <a:latin typeface="+mj-ea"/>
              <a:ea typeface="+mj-ea"/>
              <a:cs typeface="黑体" panose="02010609060101010101" pitchFamily="49" charset="-122"/>
              <a:sym typeface="+mn-ea"/>
            </a:endParaRPr>
          </a:p>
          <a:p>
            <a:pPr eaLnBrk="0" hangingPunct="0">
              <a:lnSpc>
                <a:spcPct val="150000"/>
              </a:lnSpc>
            </a:pPr>
            <a:r>
              <a:rPr lang="en-US" altLang="zh-CN" sz="2800" b="1" dirty="0" smtClean="0">
                <a:solidFill>
                  <a:schemeClr val="bg1"/>
                </a:solidFill>
                <a:latin typeface="+mj-ea"/>
                <a:ea typeface="+mj-ea"/>
              </a:rPr>
              <a:t>	</a:t>
            </a:r>
            <a:r>
              <a:rPr lang="en-US" altLang="zh-CN" sz="2800" b="1" dirty="0">
                <a:solidFill>
                  <a:schemeClr val="bg1"/>
                </a:solidFill>
                <a:latin typeface="+mj-ea"/>
                <a:ea typeface="+mj-ea"/>
              </a:rPr>
              <a:t>§3.3 </a:t>
            </a:r>
            <a:r>
              <a:rPr lang="zh-CN" altLang="en-US" sz="2800" b="1" dirty="0">
                <a:solidFill>
                  <a:schemeClr val="bg1"/>
                </a:solidFill>
                <a:latin typeface="+mj-ea"/>
                <a:ea typeface="+mj-ea"/>
              </a:rPr>
              <a:t>电流扩展与</a:t>
            </a:r>
            <a:r>
              <a:rPr lang="en-US" altLang="zh-CN" sz="2800" b="1" dirty="0">
                <a:solidFill>
                  <a:schemeClr val="bg1"/>
                </a:solidFill>
                <a:latin typeface="+mj-ea"/>
                <a:ea typeface="+mj-ea"/>
                <a:sym typeface="+mn-ea"/>
              </a:rPr>
              <a:t>欧姆接触</a:t>
            </a:r>
            <a:endParaRPr lang="en-US" altLang="zh-CN" sz="2800" b="1" dirty="0">
              <a:solidFill>
                <a:schemeClr val="bg1"/>
              </a:solidFill>
              <a:latin typeface="+mj-ea"/>
              <a:ea typeface="+mj-ea"/>
            </a:endParaRPr>
          </a:p>
          <a:p>
            <a:pPr eaLnBrk="0" hangingPunct="0">
              <a:lnSpc>
                <a:spcPct val="150000"/>
              </a:lnSpc>
            </a:pPr>
            <a:r>
              <a:rPr lang="en-US" altLang="zh-CN" sz="2800" b="1" dirty="0">
                <a:solidFill>
                  <a:schemeClr val="bg1"/>
                </a:solidFill>
                <a:latin typeface="+mj-ea"/>
                <a:ea typeface="+mj-ea"/>
              </a:rPr>
              <a:t> 	</a:t>
            </a:r>
            <a:r>
              <a:rPr lang="en-US" altLang="zh-CN" sz="2800" b="1" dirty="0">
                <a:solidFill>
                  <a:schemeClr val="bg1"/>
                </a:solidFill>
                <a:latin typeface="+mj-ea"/>
                <a:ea typeface="+mj-ea"/>
                <a:sym typeface="+mn-ea"/>
              </a:rPr>
              <a:t>§3.4 </a:t>
            </a:r>
            <a:r>
              <a:rPr lang="zh-CN" altLang="en-US" sz="2800" b="1" dirty="0">
                <a:solidFill>
                  <a:schemeClr val="bg1"/>
                </a:solidFill>
                <a:latin typeface="+mj-ea"/>
                <a:ea typeface="+mj-ea"/>
                <a:sym typeface="+mn-ea"/>
              </a:rPr>
              <a:t>微纳光子结构</a:t>
            </a:r>
            <a:endParaRPr lang="en-US" altLang="zh-CN" sz="2800" b="1" dirty="0">
              <a:solidFill>
                <a:schemeClr val="bg1"/>
              </a:solidFill>
              <a:latin typeface="+mj-ea"/>
              <a:ea typeface="+mj-ea"/>
              <a:sym typeface="+mn-ea"/>
            </a:endParaRPr>
          </a:p>
          <a:p>
            <a:pPr eaLnBrk="0" hangingPunct="0">
              <a:lnSpc>
                <a:spcPct val="150000"/>
              </a:lnSpc>
            </a:pPr>
            <a:r>
              <a:rPr lang="en-US" altLang="zh-CN" sz="2800" b="1" dirty="0">
                <a:solidFill>
                  <a:schemeClr val="bg1"/>
                </a:solidFill>
                <a:latin typeface="+mj-ea"/>
                <a:ea typeface="+mj-ea"/>
                <a:sym typeface="+mn-ea"/>
              </a:rPr>
              <a:t>	</a:t>
            </a:r>
            <a:r>
              <a:rPr lang="en-US" altLang="zh-CN" sz="2800" b="1" dirty="0">
                <a:solidFill>
                  <a:schemeClr val="bg1"/>
                </a:solidFill>
                <a:latin typeface="+mj-ea"/>
                <a:ea typeface="+mj-ea"/>
              </a:rPr>
              <a:t>§3.5 Micro-LED</a:t>
            </a:r>
            <a:br>
              <a:rPr lang="en-US" altLang="zh-CN" sz="2800" b="1" dirty="0">
                <a:solidFill>
                  <a:schemeClr val="bg1"/>
                </a:solidFill>
                <a:latin typeface="+mj-ea"/>
                <a:ea typeface="+mj-ea"/>
              </a:rPr>
            </a:br>
            <a:r>
              <a:rPr lang="en-US" altLang="zh-CN" sz="2800" b="1" dirty="0">
                <a:solidFill>
                  <a:schemeClr val="bg1"/>
                </a:solidFill>
                <a:latin typeface="+mj-ea"/>
                <a:ea typeface="+mj-ea"/>
              </a:rPr>
              <a:t> 	§3.6 紫外LED</a:t>
            </a:r>
            <a:endParaRPr lang="en-US" altLang="zh-CN" sz="2800" b="1" dirty="0">
              <a:solidFill>
                <a:schemeClr val="bg1"/>
              </a:solidFill>
              <a:latin typeface="+mj-ea"/>
              <a:ea typeface="+mj-ea"/>
            </a:endParaRPr>
          </a:p>
          <a:p>
            <a:pPr>
              <a:lnSpc>
                <a:spcPct val="150000"/>
              </a:lnSpc>
              <a:buFont typeface="Wingdings 3" panose="05040102010807070707" pitchFamily="18" charset="2"/>
              <a:buNone/>
            </a:pPr>
            <a:r>
              <a:rPr lang="en-US" altLang="zh-CN" sz="2800" b="1" dirty="0">
                <a:solidFill>
                  <a:schemeClr val="bg1"/>
                </a:solidFill>
                <a:latin typeface="+mj-ea"/>
                <a:ea typeface="+mj-ea"/>
              </a:rPr>
              <a:t> 	§3.7 电子器件</a:t>
            </a:r>
            <a:br>
              <a:rPr lang="en-US" altLang="zh-CN" sz="2800" b="1" dirty="0">
                <a:solidFill>
                  <a:schemeClr val="bg1"/>
                </a:solidFill>
                <a:latin typeface="+mj-ea"/>
                <a:ea typeface="+mj-ea"/>
              </a:rPr>
            </a:br>
            <a:r>
              <a:rPr lang="en-US" altLang="zh-CN" sz="2800" b="1" dirty="0">
                <a:solidFill>
                  <a:schemeClr val="bg1"/>
                </a:solidFill>
                <a:latin typeface="+mj-ea"/>
                <a:ea typeface="+mj-ea"/>
              </a:rPr>
              <a:t> 	§3.8 本章小结 	</a:t>
            </a:r>
            <a:endParaRPr lang="en-US" altLang="zh-CN" sz="2800" b="1" dirty="0">
              <a:solidFill>
                <a:schemeClr val="bg1"/>
              </a:solidFill>
              <a:latin typeface="+mj-ea"/>
              <a:ea typeface="+mj-ea"/>
            </a:endParaRPr>
          </a:p>
        </p:txBody>
      </p:sp>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dirty="0"/>
          </a:p>
        </p:txBody>
      </p:sp>
      <p:pic>
        <p:nvPicPr>
          <p:cNvPr id="65538" name="Picture 2"/>
          <p:cNvPicPr>
            <a:picLocks noChangeAspect="1" noChangeArrowheads="1"/>
          </p:cNvPicPr>
          <p:nvPr/>
        </p:nvPicPr>
        <p:blipFill>
          <a:blip r:embed="rId1"/>
          <a:srcRect/>
          <a:stretch>
            <a:fillRect/>
          </a:stretch>
        </p:blipFill>
        <p:spPr bwMode="auto">
          <a:xfrm>
            <a:off x="1475233" y="243424"/>
            <a:ext cx="5998274" cy="4753772"/>
          </a:xfrm>
          <a:prstGeom prst="rect">
            <a:avLst/>
          </a:prstGeom>
          <a:noFill/>
          <a:ln w="9525">
            <a:noFill/>
            <a:miter lim="800000"/>
            <a:headEnd/>
            <a:tailEnd/>
          </a:ln>
          <a:effectLst/>
        </p:spPr>
      </p:pic>
      <p:sp>
        <p:nvSpPr>
          <p:cNvPr id="4" name="矩形 3"/>
          <p:cNvSpPr/>
          <p:nvPr/>
        </p:nvSpPr>
        <p:spPr>
          <a:xfrm>
            <a:off x="1286256" y="5117515"/>
            <a:ext cx="6736080" cy="1200329"/>
          </a:xfrm>
          <a:prstGeom prst="rect">
            <a:avLst/>
          </a:prstGeom>
        </p:spPr>
        <p:txBody>
          <a:bodyPr wrap="square">
            <a:spAutoFit/>
          </a:bodyPr>
          <a:lstStyle/>
          <a:p>
            <a:r>
              <a:rPr lang="en-US" altLang="zh-CN" dirty="0" smtClean="0"/>
              <a:t>The ERL consisted of a ten-pair</a:t>
            </a:r>
            <a:r>
              <a:rPr lang="zh-CN" altLang="en-US" dirty="0" smtClean="0"/>
              <a:t> </a:t>
            </a:r>
            <a:r>
              <a:rPr lang="it-IT" altLang="zh-CN" dirty="0" smtClean="0"/>
              <a:t>In</a:t>
            </a:r>
            <a:r>
              <a:rPr lang="it-IT" altLang="zh-CN" baseline="-25000" dirty="0" smtClean="0"/>
              <a:t>0.08</a:t>
            </a:r>
            <a:r>
              <a:rPr lang="it-IT" altLang="zh-CN" dirty="0" smtClean="0"/>
              <a:t>Ga</a:t>
            </a:r>
            <a:r>
              <a:rPr lang="it-IT" altLang="zh-CN" baseline="-25000" dirty="0" smtClean="0"/>
              <a:t>0.92</a:t>
            </a:r>
            <a:r>
              <a:rPr lang="it-IT" altLang="zh-CN" dirty="0" smtClean="0"/>
              <a:t>N</a:t>
            </a:r>
            <a:r>
              <a:rPr lang="zh-CN" altLang="en-US" dirty="0" smtClean="0"/>
              <a:t> </a:t>
            </a:r>
            <a:r>
              <a:rPr lang="it-IT" altLang="zh-CN" dirty="0" smtClean="0"/>
              <a:t>2 nm /GaN2 nm superlattice.</a:t>
            </a:r>
            <a:r>
              <a:rPr lang="zh-CN" altLang="en-US" dirty="0" smtClean="0"/>
              <a:t> </a:t>
            </a:r>
            <a:r>
              <a:rPr lang="en-US" altLang="zh-CN" dirty="0" smtClean="0"/>
              <a:t>The electroluminescence intensity</a:t>
            </a:r>
            <a:r>
              <a:rPr lang="zh-CN" altLang="en-US" dirty="0" smtClean="0"/>
              <a:t> </a:t>
            </a:r>
            <a:r>
              <a:rPr lang="en-US" altLang="zh-CN" dirty="0" smtClean="0"/>
              <a:t>of the green light emitting diode with the ERL was up</a:t>
            </a:r>
            <a:r>
              <a:rPr lang="zh-CN" altLang="en-US" dirty="0" smtClean="0"/>
              <a:t> </a:t>
            </a:r>
            <a:r>
              <a:rPr lang="en-US" altLang="zh-CN" dirty="0" smtClean="0"/>
              <a:t>to three times higher than that of the LED without the ERL.</a:t>
            </a:r>
            <a:endParaRPr lang="zh-CN" altLang="en-US" dirty="0"/>
          </a:p>
        </p:txBody>
      </p:sp>
      <p:sp>
        <p:nvSpPr>
          <p:cNvPr id="5" name="矩形 4"/>
          <p:cNvSpPr/>
          <p:nvPr/>
        </p:nvSpPr>
        <p:spPr>
          <a:xfrm>
            <a:off x="3505802" y="6328910"/>
            <a:ext cx="3132139" cy="369332"/>
          </a:xfrm>
          <a:prstGeom prst="rect">
            <a:avLst/>
          </a:prstGeom>
        </p:spPr>
        <p:txBody>
          <a:bodyPr wrap="none">
            <a:spAutoFit/>
          </a:bodyPr>
          <a:lstStyle/>
          <a:p>
            <a:r>
              <a:rPr lang="en-US" altLang="zh-CN" dirty="0" smtClean="0"/>
              <a:t>J. Appl. Phys. </a:t>
            </a:r>
            <a:r>
              <a:rPr lang="en-US" altLang="zh-CN" b="1" dirty="0" smtClean="0"/>
              <a:t>102, 053519 2007</a:t>
            </a:r>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sp>
        <p:nvSpPr>
          <p:cNvPr id="29699" name="TextBox 1"/>
          <p:cNvSpPr txBox="1">
            <a:spLocks noChangeArrowheads="1"/>
          </p:cNvSpPr>
          <p:nvPr/>
        </p:nvSpPr>
        <p:spPr bwMode="auto">
          <a:xfrm>
            <a:off x="720725" y="199390"/>
            <a:ext cx="7403465" cy="583565"/>
          </a:xfrm>
          <a:prstGeom prst="rect">
            <a:avLst/>
          </a:prstGeom>
          <a:solidFill>
            <a:schemeClr val="bg1"/>
          </a:solidFill>
          <a:ln w="9525">
            <a:noFill/>
            <a:miter lim="800000"/>
          </a:ln>
        </p:spPr>
        <p:txBody>
          <a:bodyPr wrap="square">
            <a:spAutoFit/>
          </a:bodyPr>
          <a:lstStyle/>
          <a:p>
            <a:r>
              <a:rPr lang="en-US" altLang="zh-CN" sz="3200" b="1" i="0"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§3.2.1 </a:t>
            </a:r>
            <a:r>
              <a:rPr lang="zh-CN" altLang="en-US" sz="3200" b="1" i="0"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氮化物</a:t>
            </a:r>
            <a:r>
              <a:rPr lang="en-US" altLang="zh-CN" sz="32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LED芯片</a:t>
            </a:r>
            <a:r>
              <a:rPr lang="zh-CN" altLang="en-US" sz="32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制备基本工艺</a:t>
            </a:r>
            <a:endParaRPr lang="zh-CN" altLang="en-US" sz="3200" b="1" i="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3555" name="TextBox 2"/>
          <p:cNvSpPr txBox="1"/>
          <p:nvPr/>
        </p:nvSpPr>
        <p:spPr>
          <a:xfrm>
            <a:off x="2233930" y="1519555"/>
            <a:ext cx="3854450" cy="3046095"/>
          </a:xfrm>
          <a:prstGeom prst="rect">
            <a:avLst/>
          </a:prstGeom>
          <a:noFill/>
          <a:ln w="9525">
            <a:noFill/>
          </a:ln>
        </p:spPr>
        <p:txBody>
          <a:bodyPr wrap="square">
            <a:spAutoFit/>
          </a:bodyPr>
          <a:lstStyle/>
          <a:p>
            <a:pPr algn="l">
              <a:buClrTx/>
              <a:buSzTx/>
              <a:buFontTx/>
            </a:pPr>
            <a:r>
              <a:rPr lang="zh-CN" altLang="en-US" sz="2400" i="0" dirty="0">
                <a:solidFill>
                  <a:srgbClr val="FF0000"/>
                </a:solidFill>
                <a:latin typeface="Times New Roman" panose="02020603050405020304" pitchFamily="18" charset="0"/>
              </a:rPr>
              <a:t>光刻</a:t>
            </a:r>
            <a:endParaRPr lang="zh-CN" altLang="en-US" sz="2400" i="0" dirty="0">
              <a:solidFill>
                <a:srgbClr val="FF0000"/>
              </a:solidFill>
              <a:latin typeface="Times New Roman" panose="02020603050405020304" pitchFamily="18" charset="0"/>
            </a:endParaRPr>
          </a:p>
          <a:p>
            <a:pPr algn="l">
              <a:buClrTx/>
              <a:buSzTx/>
              <a:buFontTx/>
            </a:pPr>
            <a:r>
              <a:rPr lang="zh-CN" altLang="en-US" sz="2400" i="0" dirty="0">
                <a:solidFill>
                  <a:srgbClr val="FF0000"/>
                </a:solidFill>
                <a:latin typeface="Times New Roman" panose="02020603050405020304" pitchFamily="18" charset="0"/>
              </a:rPr>
              <a:t>刻蚀</a:t>
            </a:r>
            <a:endParaRPr lang="zh-CN" altLang="en-US" sz="2400" i="0" dirty="0">
              <a:solidFill>
                <a:srgbClr val="FF0000"/>
              </a:solidFill>
              <a:latin typeface="Times New Roman" panose="02020603050405020304" pitchFamily="18" charset="0"/>
            </a:endParaRPr>
          </a:p>
          <a:p>
            <a:r>
              <a:rPr lang="zh-CN" altLang="en-US" sz="2400" i="0" dirty="0">
                <a:solidFill>
                  <a:srgbClr val="FF0000"/>
                </a:solidFill>
                <a:latin typeface="Times New Roman" panose="02020603050405020304" pitchFamily="18" charset="0"/>
              </a:rPr>
              <a:t>镀膜</a:t>
            </a:r>
            <a:endParaRPr lang="en-US" altLang="zh-CN" sz="2400" i="0" dirty="0">
              <a:solidFill>
                <a:srgbClr val="FF0000"/>
              </a:solidFill>
              <a:latin typeface="Times New Roman" panose="02020603050405020304" pitchFamily="18" charset="0"/>
            </a:endParaRPr>
          </a:p>
          <a:p>
            <a:r>
              <a:rPr lang="zh-CN" altLang="en-US" sz="2400" i="0" dirty="0">
                <a:latin typeface="Times New Roman" panose="02020603050405020304" pitchFamily="18" charset="0"/>
              </a:rPr>
              <a:t>合金化</a:t>
            </a:r>
            <a:endParaRPr lang="en-US" altLang="zh-CN" sz="2400" i="0" dirty="0">
              <a:latin typeface="Times New Roman" panose="02020603050405020304" pitchFamily="18" charset="0"/>
            </a:endParaRPr>
          </a:p>
          <a:p>
            <a:r>
              <a:rPr lang="zh-CN" altLang="en-US" sz="2400" i="0" dirty="0">
                <a:latin typeface="Times New Roman" panose="02020603050405020304" pitchFamily="18" charset="0"/>
              </a:rPr>
              <a:t>磨抛</a:t>
            </a:r>
            <a:endParaRPr lang="en-US" altLang="zh-CN" sz="2400" i="0" dirty="0">
              <a:latin typeface="Times New Roman" panose="02020603050405020304" pitchFamily="18" charset="0"/>
            </a:endParaRPr>
          </a:p>
          <a:p>
            <a:r>
              <a:rPr lang="zh-CN" altLang="en-US" sz="2400" i="0" dirty="0">
                <a:latin typeface="Times New Roman" panose="02020603050405020304" pitchFamily="18" charset="0"/>
              </a:rPr>
              <a:t>划裂</a:t>
            </a:r>
            <a:endParaRPr lang="en-US" altLang="zh-CN" sz="2400" i="0" dirty="0">
              <a:latin typeface="Times New Roman" panose="02020603050405020304" pitchFamily="18" charset="0"/>
            </a:endParaRPr>
          </a:p>
          <a:p>
            <a:r>
              <a:rPr lang="zh-CN" altLang="en-US" sz="2400" i="0" dirty="0">
                <a:latin typeface="Times New Roman" panose="02020603050405020304" pitchFamily="18" charset="0"/>
              </a:rPr>
              <a:t>测试分拣</a:t>
            </a:r>
            <a:endParaRPr lang="zh-CN" altLang="en-US" sz="2400" i="0" dirty="0">
              <a:latin typeface="Times New Roman" panose="02020603050405020304" pitchFamily="18" charset="0"/>
            </a:endParaRPr>
          </a:p>
          <a:p>
            <a:pPr algn="l">
              <a:buClrTx/>
              <a:buSzTx/>
              <a:buNone/>
            </a:pPr>
            <a:r>
              <a:rPr lang="zh-CN" altLang="en-US" sz="2400" i="0" dirty="0">
                <a:solidFill>
                  <a:srgbClr val="FF0000"/>
                </a:solidFill>
                <a:sym typeface="+mn-ea"/>
              </a:rPr>
              <a:t>纳米压印</a:t>
            </a:r>
            <a:endParaRPr lang="zh-CN" altLang="en-US" sz="2400" i="0" dirty="0">
              <a:solidFill>
                <a:srgbClr val="FF0000"/>
              </a:solidFill>
              <a:latin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Box 1"/>
          <p:cNvSpPr txBox="1"/>
          <p:nvPr/>
        </p:nvSpPr>
        <p:spPr>
          <a:xfrm>
            <a:off x="2071688" y="357188"/>
            <a:ext cx="5643562" cy="583565"/>
          </a:xfrm>
          <a:prstGeom prst="rect">
            <a:avLst/>
          </a:prstGeom>
          <a:noFill/>
          <a:ln w="9525">
            <a:noFill/>
          </a:ln>
        </p:spPr>
        <p:txBody>
          <a:bodyPr>
            <a:spAutoFit/>
          </a:bodyPr>
          <a:lstStyle/>
          <a:p>
            <a:r>
              <a:rPr lang="en-US" altLang="zh-CN" sz="3200" b="1" i="0" dirty="0">
                <a:solidFill>
                  <a:srgbClr val="FF0000"/>
                </a:solidFill>
                <a:latin typeface="Times New Roman" panose="02020603050405020304" pitchFamily="18" charset="0"/>
              </a:rPr>
              <a:t>3.2.1.1 </a:t>
            </a:r>
            <a:r>
              <a:rPr lang="zh-CN" altLang="en-US" sz="3200" b="1" i="0" dirty="0">
                <a:solidFill>
                  <a:srgbClr val="FF0000"/>
                </a:solidFill>
                <a:latin typeface="Times New Roman" panose="02020603050405020304" pitchFamily="18" charset="0"/>
              </a:rPr>
              <a:t>光刻 </a:t>
            </a:r>
            <a:r>
              <a:rPr lang="en-US" altLang="zh-CN" sz="3200" b="1" i="0" dirty="0">
                <a:solidFill>
                  <a:srgbClr val="FF0000"/>
                </a:solidFill>
                <a:latin typeface="Times New Roman" panose="02020603050405020304" pitchFamily="18" charset="0"/>
              </a:rPr>
              <a:t>(photolithography)</a:t>
            </a:r>
            <a:endParaRPr lang="en-US" altLang="zh-CN" sz="3200" b="1" i="0" dirty="0">
              <a:solidFill>
                <a:srgbClr val="FF0000"/>
              </a:solidFill>
              <a:latin typeface="Times New Roman" panose="02020603050405020304" pitchFamily="18" charset="0"/>
            </a:endParaRPr>
          </a:p>
        </p:txBody>
      </p:sp>
      <p:sp>
        <p:nvSpPr>
          <p:cNvPr id="62467" name="TextBox 2"/>
          <p:cNvSpPr txBox="1"/>
          <p:nvPr/>
        </p:nvSpPr>
        <p:spPr>
          <a:xfrm>
            <a:off x="1214438" y="1071563"/>
            <a:ext cx="7500937" cy="1570037"/>
          </a:xfrm>
          <a:prstGeom prst="rect">
            <a:avLst/>
          </a:prstGeom>
          <a:noFill/>
          <a:ln w="9525">
            <a:noFill/>
          </a:ln>
        </p:spPr>
        <p:txBody>
          <a:bodyPr>
            <a:spAutoFit/>
          </a:bodyPr>
          <a:lstStyle/>
          <a:p>
            <a:r>
              <a:rPr lang="zh-CN" altLang="en-US" b="1" i="0" dirty="0">
                <a:latin typeface="Times New Roman" panose="02020603050405020304" pitchFamily="18" charset="0"/>
              </a:rPr>
              <a:t>基本原理：</a:t>
            </a:r>
            <a:endParaRPr lang="en-US" altLang="zh-CN" b="1" i="0" dirty="0">
              <a:latin typeface="Times New Roman" panose="02020603050405020304" pitchFamily="18" charset="0"/>
            </a:endParaRPr>
          </a:p>
          <a:p>
            <a:r>
              <a:rPr lang="zh-CN" altLang="en-US" i="0" dirty="0">
                <a:latin typeface="Times New Roman" panose="02020603050405020304" pitchFamily="18" charset="0"/>
              </a:rPr>
              <a:t>类似于照相原理，通过掩模板（光刻板）的遮挡，利用光学曝光在光敏胶体（光刻胶）上形成曝光图形区域，显影得到光刻胶图形。</a:t>
            </a:r>
            <a:endParaRPr lang="en-US" altLang="zh-CN" i="0" dirty="0">
              <a:latin typeface="Times New Roman" panose="02020603050405020304" pitchFamily="18" charset="0"/>
            </a:endParaRPr>
          </a:p>
        </p:txBody>
      </p:sp>
      <p:sp>
        <p:nvSpPr>
          <p:cNvPr id="62468" name="矩形 4"/>
          <p:cNvSpPr/>
          <p:nvPr/>
        </p:nvSpPr>
        <p:spPr>
          <a:xfrm>
            <a:off x="1285875" y="3571875"/>
            <a:ext cx="2714625" cy="714375"/>
          </a:xfrm>
          <a:prstGeom prst="rect">
            <a:avLst/>
          </a:prstGeom>
          <a:solidFill>
            <a:schemeClr val="accent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62469" name="矩形 5"/>
          <p:cNvSpPr/>
          <p:nvPr/>
        </p:nvSpPr>
        <p:spPr>
          <a:xfrm>
            <a:off x="5286375" y="3571875"/>
            <a:ext cx="2714625" cy="714375"/>
          </a:xfrm>
          <a:prstGeom prst="rect">
            <a:avLst/>
          </a:prstGeom>
          <a:solidFill>
            <a:schemeClr val="accent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7" name="矩形 6"/>
          <p:cNvSpPr/>
          <p:nvPr/>
        </p:nvSpPr>
        <p:spPr bwMode="auto">
          <a:xfrm>
            <a:off x="5286375" y="3429000"/>
            <a:ext cx="2714625" cy="142875"/>
          </a:xfrm>
          <a:prstGeom prst="rect">
            <a:avLst/>
          </a:prstGeom>
          <a:solidFill>
            <a:schemeClr val="accent6">
              <a:lumMod val="40000"/>
              <a:lumOff val="60000"/>
              <a:alpha val="42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2471" name="矩形 7"/>
          <p:cNvSpPr/>
          <p:nvPr/>
        </p:nvSpPr>
        <p:spPr>
          <a:xfrm>
            <a:off x="5286375" y="5715000"/>
            <a:ext cx="2714625" cy="714375"/>
          </a:xfrm>
          <a:prstGeom prst="rect">
            <a:avLst/>
          </a:prstGeom>
          <a:solidFill>
            <a:schemeClr val="accent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9" name="矩形 8"/>
          <p:cNvSpPr/>
          <p:nvPr/>
        </p:nvSpPr>
        <p:spPr bwMode="auto">
          <a:xfrm>
            <a:off x="5286375" y="5572125"/>
            <a:ext cx="2714625" cy="142875"/>
          </a:xfrm>
          <a:prstGeom prst="rect">
            <a:avLst/>
          </a:prstGeom>
          <a:solidFill>
            <a:schemeClr val="accent6">
              <a:lumMod val="40000"/>
              <a:lumOff val="60000"/>
              <a:alpha val="42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2473" name="矩形 9"/>
          <p:cNvSpPr/>
          <p:nvPr/>
        </p:nvSpPr>
        <p:spPr>
          <a:xfrm>
            <a:off x="5286375" y="5000625"/>
            <a:ext cx="2714625" cy="214313"/>
          </a:xfrm>
          <a:prstGeom prst="rect">
            <a:avLst/>
          </a:prstGeom>
          <a:no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62474" name="矩形 10"/>
          <p:cNvSpPr/>
          <p:nvPr/>
        </p:nvSpPr>
        <p:spPr>
          <a:xfrm>
            <a:off x="5286375" y="5214938"/>
            <a:ext cx="857250" cy="142875"/>
          </a:xfrm>
          <a:prstGeom prst="rect">
            <a:avLst/>
          </a:prstGeom>
          <a:solidFill>
            <a:schemeClr val="tx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62475" name="矩形 11"/>
          <p:cNvSpPr/>
          <p:nvPr/>
        </p:nvSpPr>
        <p:spPr>
          <a:xfrm>
            <a:off x="7143750" y="5214938"/>
            <a:ext cx="857250" cy="142875"/>
          </a:xfrm>
          <a:prstGeom prst="rect">
            <a:avLst/>
          </a:prstGeom>
          <a:solidFill>
            <a:schemeClr val="tx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cxnSp>
        <p:nvCxnSpPr>
          <p:cNvPr id="62476" name="直接箭头连接符 13"/>
          <p:cNvCxnSpPr/>
          <p:nvPr/>
        </p:nvCxnSpPr>
        <p:spPr>
          <a:xfrm rot="5400000">
            <a:off x="5465763" y="4751388"/>
            <a:ext cx="357187" cy="1587"/>
          </a:xfrm>
          <a:prstGeom prst="straightConnector1">
            <a:avLst/>
          </a:prstGeom>
          <a:ln w="9525" cap="flat" cmpd="sng">
            <a:solidFill>
              <a:schemeClr val="tx1"/>
            </a:solidFill>
            <a:prstDash val="solid"/>
            <a:headEnd type="none" w="med" len="med"/>
            <a:tailEnd type="arrow" w="med" len="med"/>
          </a:ln>
        </p:spPr>
      </p:cxnSp>
      <p:cxnSp>
        <p:nvCxnSpPr>
          <p:cNvPr id="62477" name="直接箭头连接符 14"/>
          <p:cNvCxnSpPr/>
          <p:nvPr/>
        </p:nvCxnSpPr>
        <p:spPr>
          <a:xfrm rot="5400000">
            <a:off x="5965825" y="4749800"/>
            <a:ext cx="357188" cy="1588"/>
          </a:xfrm>
          <a:prstGeom prst="straightConnector1">
            <a:avLst/>
          </a:prstGeom>
          <a:ln w="9525" cap="flat" cmpd="sng">
            <a:solidFill>
              <a:schemeClr val="tx1"/>
            </a:solidFill>
            <a:prstDash val="solid"/>
            <a:headEnd type="none" w="med" len="med"/>
            <a:tailEnd type="arrow" w="med" len="med"/>
          </a:ln>
        </p:spPr>
      </p:cxnSp>
      <p:cxnSp>
        <p:nvCxnSpPr>
          <p:cNvPr id="62478" name="直接箭头连接符 15"/>
          <p:cNvCxnSpPr/>
          <p:nvPr/>
        </p:nvCxnSpPr>
        <p:spPr>
          <a:xfrm rot="5400000">
            <a:off x="6537325" y="4749800"/>
            <a:ext cx="357188" cy="1588"/>
          </a:xfrm>
          <a:prstGeom prst="straightConnector1">
            <a:avLst/>
          </a:prstGeom>
          <a:ln w="9525" cap="flat" cmpd="sng">
            <a:solidFill>
              <a:schemeClr val="tx1"/>
            </a:solidFill>
            <a:prstDash val="solid"/>
            <a:headEnd type="none" w="med" len="med"/>
            <a:tailEnd type="arrow" w="med" len="med"/>
          </a:ln>
        </p:spPr>
      </p:cxnSp>
      <p:cxnSp>
        <p:nvCxnSpPr>
          <p:cNvPr id="62479" name="直接箭头连接符 16"/>
          <p:cNvCxnSpPr/>
          <p:nvPr/>
        </p:nvCxnSpPr>
        <p:spPr>
          <a:xfrm rot="5400000">
            <a:off x="7037388" y="4749800"/>
            <a:ext cx="357187" cy="1588"/>
          </a:xfrm>
          <a:prstGeom prst="straightConnector1">
            <a:avLst/>
          </a:prstGeom>
          <a:ln w="9525" cap="flat" cmpd="sng">
            <a:solidFill>
              <a:schemeClr val="tx1"/>
            </a:solidFill>
            <a:prstDash val="solid"/>
            <a:headEnd type="none" w="med" len="med"/>
            <a:tailEnd type="arrow" w="med" len="med"/>
          </a:ln>
        </p:spPr>
      </p:cxnSp>
      <p:cxnSp>
        <p:nvCxnSpPr>
          <p:cNvPr id="62480" name="直接箭头连接符 17"/>
          <p:cNvCxnSpPr/>
          <p:nvPr/>
        </p:nvCxnSpPr>
        <p:spPr>
          <a:xfrm rot="5400000">
            <a:off x="7466013" y="4749800"/>
            <a:ext cx="357187" cy="1588"/>
          </a:xfrm>
          <a:prstGeom prst="straightConnector1">
            <a:avLst/>
          </a:prstGeom>
          <a:ln w="9525" cap="flat" cmpd="sng">
            <a:solidFill>
              <a:schemeClr val="tx1"/>
            </a:solidFill>
            <a:prstDash val="solid"/>
            <a:headEnd type="none" w="med" len="med"/>
            <a:tailEnd type="arrow" w="med" len="med"/>
          </a:ln>
        </p:spPr>
      </p:cxnSp>
      <p:sp>
        <p:nvSpPr>
          <p:cNvPr id="19" name="矩形 18"/>
          <p:cNvSpPr/>
          <p:nvPr/>
        </p:nvSpPr>
        <p:spPr bwMode="auto">
          <a:xfrm>
            <a:off x="6143625" y="5572125"/>
            <a:ext cx="1000125" cy="142875"/>
          </a:xfrm>
          <a:prstGeom prst="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2482" name="矩形 19"/>
          <p:cNvSpPr/>
          <p:nvPr/>
        </p:nvSpPr>
        <p:spPr>
          <a:xfrm>
            <a:off x="1357313" y="5715000"/>
            <a:ext cx="2714625" cy="714375"/>
          </a:xfrm>
          <a:prstGeom prst="rect">
            <a:avLst/>
          </a:prstGeom>
          <a:solidFill>
            <a:schemeClr val="accent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21" name="矩形 20"/>
          <p:cNvSpPr/>
          <p:nvPr/>
        </p:nvSpPr>
        <p:spPr bwMode="auto">
          <a:xfrm>
            <a:off x="1357313" y="5572125"/>
            <a:ext cx="928688" cy="142875"/>
          </a:xfrm>
          <a:prstGeom prst="rect">
            <a:avLst/>
          </a:prstGeom>
          <a:solidFill>
            <a:schemeClr val="accent6">
              <a:lumMod val="40000"/>
              <a:lumOff val="60000"/>
              <a:alpha val="42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 name="矩形 22"/>
          <p:cNvSpPr/>
          <p:nvPr/>
        </p:nvSpPr>
        <p:spPr bwMode="auto">
          <a:xfrm>
            <a:off x="3143250" y="5572125"/>
            <a:ext cx="928688" cy="142875"/>
          </a:xfrm>
          <a:prstGeom prst="rect">
            <a:avLst/>
          </a:prstGeom>
          <a:solidFill>
            <a:schemeClr val="accent6">
              <a:lumMod val="40000"/>
              <a:lumOff val="60000"/>
              <a:alpha val="42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cxnSp>
        <p:nvCxnSpPr>
          <p:cNvPr id="62485" name="直接箭头连接符 24"/>
          <p:cNvCxnSpPr/>
          <p:nvPr/>
        </p:nvCxnSpPr>
        <p:spPr>
          <a:xfrm>
            <a:off x="4357688" y="3929063"/>
            <a:ext cx="571500" cy="1587"/>
          </a:xfrm>
          <a:prstGeom prst="straightConnector1">
            <a:avLst/>
          </a:prstGeom>
          <a:ln w="9525" cap="flat" cmpd="sng">
            <a:solidFill>
              <a:schemeClr val="tx1"/>
            </a:solidFill>
            <a:prstDash val="solid"/>
            <a:headEnd type="none" w="med" len="med"/>
            <a:tailEnd type="triangle" w="med" len="med"/>
          </a:ln>
        </p:spPr>
      </p:cxnSp>
      <p:cxnSp>
        <p:nvCxnSpPr>
          <p:cNvPr id="62486" name="直接箭头连接符 26"/>
          <p:cNvCxnSpPr/>
          <p:nvPr/>
        </p:nvCxnSpPr>
        <p:spPr>
          <a:xfrm rot="5400000">
            <a:off x="8037513" y="4751388"/>
            <a:ext cx="642937" cy="1587"/>
          </a:xfrm>
          <a:prstGeom prst="straightConnector1">
            <a:avLst/>
          </a:prstGeom>
          <a:ln w="9525" cap="flat" cmpd="sng">
            <a:solidFill>
              <a:schemeClr val="tx1"/>
            </a:solidFill>
            <a:prstDash val="solid"/>
            <a:headEnd type="none" w="med" len="med"/>
            <a:tailEnd type="triangle" w="med" len="med"/>
          </a:ln>
        </p:spPr>
      </p:cxnSp>
      <p:cxnSp>
        <p:nvCxnSpPr>
          <p:cNvPr id="62487" name="直接箭头连接符 28"/>
          <p:cNvCxnSpPr/>
          <p:nvPr/>
        </p:nvCxnSpPr>
        <p:spPr>
          <a:xfrm rot="10800000">
            <a:off x="4429125" y="5929313"/>
            <a:ext cx="500063" cy="1587"/>
          </a:xfrm>
          <a:prstGeom prst="straightConnector1">
            <a:avLst/>
          </a:prstGeom>
          <a:ln w="9525" cap="flat" cmpd="sng">
            <a:solidFill>
              <a:schemeClr val="tx1"/>
            </a:solidFill>
            <a:prstDash val="solid"/>
            <a:headEnd type="none" w="med" len="med"/>
            <a:tailEnd type="triangle" w="med" len="med"/>
          </a:ln>
        </p:spPr>
      </p:cxnSp>
      <p:sp>
        <p:nvSpPr>
          <p:cNvPr id="62488" name="TextBox 29"/>
          <p:cNvSpPr txBox="1"/>
          <p:nvPr/>
        </p:nvSpPr>
        <p:spPr>
          <a:xfrm>
            <a:off x="1857375" y="3714750"/>
            <a:ext cx="1285875" cy="400050"/>
          </a:xfrm>
          <a:prstGeom prst="rect">
            <a:avLst/>
          </a:prstGeom>
          <a:noFill/>
          <a:ln w="9525">
            <a:noFill/>
          </a:ln>
        </p:spPr>
        <p:txBody>
          <a:bodyPr>
            <a:spAutoFit/>
          </a:bodyPr>
          <a:lstStyle/>
          <a:p>
            <a:r>
              <a:rPr lang="zh-CN" altLang="en-US" sz="2000" i="0" dirty="0">
                <a:latin typeface="Times New Roman" panose="02020603050405020304" pitchFamily="18" charset="0"/>
              </a:rPr>
              <a:t>外延片</a:t>
            </a:r>
            <a:endParaRPr lang="zh-CN" altLang="en-US" sz="2000" i="0" dirty="0">
              <a:latin typeface="Times New Roman" panose="02020603050405020304" pitchFamily="18" charset="0"/>
            </a:endParaRPr>
          </a:p>
        </p:txBody>
      </p:sp>
      <p:sp>
        <p:nvSpPr>
          <p:cNvPr id="62489" name="TextBox 30"/>
          <p:cNvSpPr txBox="1"/>
          <p:nvPr/>
        </p:nvSpPr>
        <p:spPr>
          <a:xfrm>
            <a:off x="6000750" y="3714750"/>
            <a:ext cx="1285875" cy="400050"/>
          </a:xfrm>
          <a:prstGeom prst="rect">
            <a:avLst/>
          </a:prstGeom>
          <a:noFill/>
          <a:ln w="9525">
            <a:noFill/>
          </a:ln>
        </p:spPr>
        <p:txBody>
          <a:bodyPr>
            <a:spAutoFit/>
          </a:bodyPr>
          <a:lstStyle/>
          <a:p>
            <a:r>
              <a:rPr lang="zh-CN" altLang="en-US" sz="2000" i="0" dirty="0">
                <a:latin typeface="Times New Roman" panose="02020603050405020304" pitchFamily="18" charset="0"/>
              </a:rPr>
              <a:t>外延片</a:t>
            </a:r>
            <a:endParaRPr lang="zh-CN" altLang="en-US" sz="2000" i="0" dirty="0">
              <a:latin typeface="Times New Roman" panose="02020603050405020304" pitchFamily="18" charset="0"/>
            </a:endParaRPr>
          </a:p>
        </p:txBody>
      </p:sp>
      <p:sp>
        <p:nvSpPr>
          <p:cNvPr id="62490" name="TextBox 31"/>
          <p:cNvSpPr txBox="1"/>
          <p:nvPr/>
        </p:nvSpPr>
        <p:spPr>
          <a:xfrm>
            <a:off x="2000250" y="5857875"/>
            <a:ext cx="1285875" cy="461963"/>
          </a:xfrm>
          <a:prstGeom prst="rect">
            <a:avLst/>
          </a:prstGeom>
          <a:noFill/>
          <a:ln w="9525">
            <a:noFill/>
          </a:ln>
        </p:spPr>
        <p:txBody>
          <a:bodyPr>
            <a:spAutoFit/>
          </a:bodyPr>
          <a:lstStyle/>
          <a:p>
            <a:r>
              <a:rPr lang="zh-CN" altLang="en-US" i="0" dirty="0">
                <a:latin typeface="Times New Roman" panose="02020603050405020304" pitchFamily="18" charset="0"/>
              </a:rPr>
              <a:t>外延片</a:t>
            </a:r>
            <a:endParaRPr lang="zh-CN" altLang="en-US" i="0" dirty="0">
              <a:latin typeface="Times New Roman" panose="02020603050405020304" pitchFamily="18" charset="0"/>
            </a:endParaRPr>
          </a:p>
        </p:txBody>
      </p:sp>
      <p:sp>
        <p:nvSpPr>
          <p:cNvPr id="62491" name="TextBox 32"/>
          <p:cNvSpPr txBox="1"/>
          <p:nvPr/>
        </p:nvSpPr>
        <p:spPr>
          <a:xfrm>
            <a:off x="6072188" y="5857875"/>
            <a:ext cx="1285875" cy="461963"/>
          </a:xfrm>
          <a:prstGeom prst="rect">
            <a:avLst/>
          </a:prstGeom>
          <a:noFill/>
          <a:ln w="9525">
            <a:noFill/>
          </a:ln>
        </p:spPr>
        <p:txBody>
          <a:bodyPr>
            <a:spAutoFit/>
          </a:bodyPr>
          <a:lstStyle/>
          <a:p>
            <a:r>
              <a:rPr lang="zh-CN" altLang="en-US" i="0" dirty="0">
                <a:latin typeface="Times New Roman" panose="02020603050405020304" pitchFamily="18" charset="0"/>
              </a:rPr>
              <a:t>外延片</a:t>
            </a:r>
            <a:endParaRPr lang="zh-CN" altLang="en-US" i="0" dirty="0">
              <a:latin typeface="Times New Roman" panose="02020603050405020304" pitchFamily="18" charset="0"/>
            </a:endParaRPr>
          </a:p>
        </p:txBody>
      </p:sp>
      <p:sp>
        <p:nvSpPr>
          <p:cNvPr id="62492" name="TextBox 33"/>
          <p:cNvSpPr txBox="1"/>
          <p:nvPr/>
        </p:nvSpPr>
        <p:spPr>
          <a:xfrm>
            <a:off x="8143875" y="3286125"/>
            <a:ext cx="1000125" cy="400050"/>
          </a:xfrm>
          <a:prstGeom prst="rect">
            <a:avLst/>
          </a:prstGeom>
          <a:noFill/>
          <a:ln w="9525">
            <a:noFill/>
          </a:ln>
        </p:spPr>
        <p:txBody>
          <a:bodyPr>
            <a:spAutoFit/>
          </a:bodyPr>
          <a:lstStyle/>
          <a:p>
            <a:r>
              <a:rPr lang="zh-CN" altLang="en-US" sz="2000" i="0" dirty="0">
                <a:latin typeface="Times New Roman" panose="02020603050405020304" pitchFamily="18" charset="0"/>
              </a:rPr>
              <a:t>光刻胶</a:t>
            </a:r>
            <a:endParaRPr lang="zh-CN" altLang="en-US" sz="2000" i="0" dirty="0">
              <a:latin typeface="Times New Roman" panose="02020603050405020304" pitchFamily="18" charset="0"/>
            </a:endParaRPr>
          </a:p>
        </p:txBody>
      </p:sp>
      <p:cxnSp>
        <p:nvCxnSpPr>
          <p:cNvPr id="62493" name="直接连接符 35"/>
          <p:cNvCxnSpPr/>
          <p:nvPr/>
        </p:nvCxnSpPr>
        <p:spPr>
          <a:xfrm rot="-5400000" flipH="1">
            <a:off x="6892925" y="5749925"/>
            <a:ext cx="857250" cy="785813"/>
          </a:xfrm>
          <a:prstGeom prst="line">
            <a:avLst/>
          </a:prstGeom>
          <a:ln w="9525" cap="flat" cmpd="sng">
            <a:solidFill>
              <a:schemeClr val="tx1"/>
            </a:solidFill>
            <a:prstDash val="solid"/>
            <a:headEnd type="none" w="med" len="med"/>
            <a:tailEnd type="none" w="med" len="med"/>
          </a:ln>
        </p:spPr>
      </p:cxnSp>
      <p:sp>
        <p:nvSpPr>
          <p:cNvPr id="62494" name="TextBox 37"/>
          <p:cNvSpPr txBox="1"/>
          <p:nvPr/>
        </p:nvSpPr>
        <p:spPr>
          <a:xfrm>
            <a:off x="7786688" y="6457950"/>
            <a:ext cx="1357312" cy="400050"/>
          </a:xfrm>
          <a:prstGeom prst="rect">
            <a:avLst/>
          </a:prstGeom>
          <a:noFill/>
          <a:ln w="9525">
            <a:noFill/>
          </a:ln>
        </p:spPr>
        <p:txBody>
          <a:bodyPr>
            <a:spAutoFit/>
          </a:bodyPr>
          <a:lstStyle/>
          <a:p>
            <a:r>
              <a:rPr lang="zh-CN" altLang="en-US" sz="2000" i="0" dirty="0">
                <a:latin typeface="Times New Roman" panose="02020603050405020304" pitchFamily="18" charset="0"/>
              </a:rPr>
              <a:t>曝光区域</a:t>
            </a:r>
            <a:endParaRPr lang="zh-CN" altLang="en-US" sz="2000" i="0" dirty="0">
              <a:latin typeface="Times New Roman" panose="02020603050405020304" pitchFamily="18" charset="0"/>
            </a:endParaRPr>
          </a:p>
        </p:txBody>
      </p:sp>
      <p:sp>
        <p:nvSpPr>
          <p:cNvPr id="62495" name="TextBox 38"/>
          <p:cNvSpPr txBox="1"/>
          <p:nvPr/>
        </p:nvSpPr>
        <p:spPr>
          <a:xfrm>
            <a:off x="3357563" y="6457950"/>
            <a:ext cx="1785937" cy="400050"/>
          </a:xfrm>
          <a:prstGeom prst="rect">
            <a:avLst/>
          </a:prstGeom>
          <a:noFill/>
          <a:ln w="9525">
            <a:noFill/>
          </a:ln>
        </p:spPr>
        <p:txBody>
          <a:bodyPr>
            <a:spAutoFit/>
          </a:bodyPr>
          <a:lstStyle/>
          <a:p>
            <a:r>
              <a:rPr lang="zh-CN" altLang="en-US" sz="2000" i="0" dirty="0">
                <a:latin typeface="Times New Roman" panose="02020603050405020304" pitchFamily="18" charset="0"/>
              </a:rPr>
              <a:t>显影</a:t>
            </a:r>
            <a:endParaRPr lang="zh-CN" altLang="en-US" sz="2000" i="0" dirty="0">
              <a:latin typeface="Times New Roman" panose="02020603050405020304" pitchFamily="18" charset="0"/>
            </a:endParaRPr>
          </a:p>
        </p:txBody>
      </p:sp>
      <p:sp>
        <p:nvSpPr>
          <p:cNvPr id="2" name="灯片编号占位符 1"/>
          <p:cNvSpPr>
            <a:spLocks noGrp="1"/>
          </p:cNvSpPr>
          <p:nvPr>
            <p:ph type="sldNum" sz="quarter" idx="12"/>
          </p:nvPr>
        </p:nvSpPr>
        <p:spPr>
          <a:xfrm>
            <a:off x="8630603" y="6063933"/>
            <a:ext cx="366713"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2"/>
          <p:cNvSpPr txBox="1"/>
          <p:nvPr/>
        </p:nvSpPr>
        <p:spPr>
          <a:xfrm>
            <a:off x="2571750" y="214313"/>
            <a:ext cx="4500563" cy="584200"/>
          </a:xfrm>
          <a:prstGeom prst="rect">
            <a:avLst/>
          </a:prstGeom>
          <a:noFill/>
          <a:ln w="9525">
            <a:noFill/>
          </a:ln>
        </p:spPr>
        <p:txBody>
          <a:bodyPr>
            <a:spAutoFit/>
          </a:bodyPr>
          <a:lstStyle/>
          <a:p>
            <a:r>
              <a:rPr lang="zh-CN" altLang="en-US" sz="3200" i="0" dirty="0">
                <a:latin typeface="Times New Roman" panose="02020603050405020304" pitchFamily="18" charset="0"/>
              </a:rPr>
              <a:t>光刻的主要工艺过程</a:t>
            </a:r>
            <a:endParaRPr lang="zh-CN" altLang="en-US" sz="3200" i="0" dirty="0">
              <a:latin typeface="Times New Roman" panose="02020603050405020304" pitchFamily="18" charset="0"/>
            </a:endParaRPr>
          </a:p>
        </p:txBody>
      </p:sp>
      <p:sp>
        <p:nvSpPr>
          <p:cNvPr id="63491" name="TextBox 3"/>
          <p:cNvSpPr txBox="1"/>
          <p:nvPr/>
        </p:nvSpPr>
        <p:spPr>
          <a:xfrm>
            <a:off x="1143000" y="1285875"/>
            <a:ext cx="7000875" cy="4707890"/>
          </a:xfrm>
          <a:prstGeom prst="rect">
            <a:avLst/>
          </a:prstGeom>
          <a:noFill/>
          <a:ln w="9525">
            <a:noFill/>
          </a:ln>
        </p:spPr>
        <p:txBody>
          <a:bodyPr>
            <a:spAutoFit/>
          </a:bodyPr>
          <a:lstStyle/>
          <a:p>
            <a:r>
              <a:rPr lang="zh-CN" altLang="en-US" sz="2000" i="0" dirty="0">
                <a:latin typeface="Times New Roman" panose="02020603050405020304" pitchFamily="18" charset="0"/>
              </a:rPr>
              <a:t>（</a:t>
            </a:r>
            <a:r>
              <a:rPr lang="en-US" altLang="zh-CN" sz="2000" i="0" dirty="0">
                <a:latin typeface="Times New Roman" panose="02020603050405020304" pitchFamily="18" charset="0"/>
              </a:rPr>
              <a:t>1</a:t>
            </a:r>
            <a:r>
              <a:rPr lang="zh-CN" altLang="en-US" sz="2000" i="0" dirty="0">
                <a:latin typeface="Times New Roman" panose="02020603050405020304" pitchFamily="18" charset="0"/>
              </a:rPr>
              <a:t>）表面处理</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表面清洁</a:t>
            </a:r>
            <a:r>
              <a:rPr lang="en-US" altLang="zh-CN" sz="2000" i="0" dirty="0">
                <a:latin typeface="Times New Roman" panose="02020603050405020304" pitchFamily="18" charset="0"/>
              </a:rPr>
              <a:t>——</a:t>
            </a:r>
            <a:r>
              <a:rPr lang="zh-CN" altLang="en-US" sz="2000" i="0" dirty="0">
                <a:latin typeface="Times New Roman" panose="02020603050405020304" pitchFamily="18" charset="0"/>
              </a:rPr>
              <a:t>烘烤干燥</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增粘剂：</a:t>
            </a:r>
            <a:r>
              <a:rPr lang="en-US" altLang="zh-CN" sz="2000" i="0" dirty="0">
                <a:latin typeface="Times New Roman" panose="02020603050405020304" pitchFamily="18" charset="0"/>
              </a:rPr>
              <a:t>Primer</a:t>
            </a:r>
            <a:r>
              <a:rPr lang="zh-CN" altLang="en-US" sz="2000" i="0" dirty="0">
                <a:latin typeface="Times New Roman" panose="02020603050405020304" pitchFamily="18" charset="0"/>
              </a:rPr>
              <a:t>； </a:t>
            </a:r>
            <a:r>
              <a:rPr lang="en-US" altLang="zh-CN" sz="2000" i="0" dirty="0">
                <a:latin typeface="Times New Roman" panose="02020603050405020304" pitchFamily="18" charset="0"/>
              </a:rPr>
              <a:t>HMDX</a:t>
            </a:r>
            <a:r>
              <a:rPr lang="zh-CN" altLang="en-US" sz="2000" i="0" dirty="0">
                <a:latin typeface="Times New Roman" panose="02020603050405020304" pitchFamily="18" charset="0"/>
              </a:rPr>
              <a:t>（</a:t>
            </a:r>
            <a:r>
              <a:rPr lang="en-US" altLang="zh-CN" sz="2000" i="0" dirty="0">
                <a:latin typeface="Times New Roman" panose="02020603050405020304" pitchFamily="18" charset="0"/>
              </a:rPr>
              <a:t>hexamethyldislazne</a:t>
            </a:r>
            <a:r>
              <a:rPr lang="zh-CN" altLang="en-US" sz="2000" i="0" dirty="0">
                <a:latin typeface="Times New Roman" panose="02020603050405020304" pitchFamily="18" charset="0"/>
              </a:rPr>
              <a:t>）。特别是</a:t>
            </a:r>
            <a:r>
              <a:rPr lang="en-US" altLang="zh-CN" sz="2000" i="0" dirty="0">
                <a:latin typeface="Times New Roman" panose="02020603050405020304" pitchFamily="18" charset="0"/>
              </a:rPr>
              <a:t>SiO2</a:t>
            </a:r>
            <a:r>
              <a:rPr lang="zh-CN" altLang="en-US" sz="2000" i="0" dirty="0">
                <a:latin typeface="Times New Roman" panose="02020603050405020304" pitchFamily="18" charset="0"/>
              </a:rPr>
              <a:t>与光刻胶之间经常需要增粘剂。</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a:t>
            </a:r>
            <a:r>
              <a:rPr lang="en-US" altLang="zh-CN" sz="2000" i="0" dirty="0">
                <a:latin typeface="Times New Roman" panose="02020603050405020304" pitchFamily="18" charset="0"/>
              </a:rPr>
              <a:t>2</a:t>
            </a:r>
            <a:r>
              <a:rPr lang="zh-CN" altLang="en-US" sz="2000" i="0" dirty="0">
                <a:latin typeface="Times New Roman" panose="02020603050405020304" pitchFamily="18" charset="0"/>
              </a:rPr>
              <a:t>）甩胶</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通过高速旋转使胶体均匀涂布在外延片表面。胶体的厚度与转速，粘度以及胶体相关化学特性相关。先低速后高速。</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a:t>
            </a:r>
            <a:r>
              <a:rPr lang="en-US" altLang="zh-CN" sz="2000" i="0" dirty="0">
                <a:latin typeface="Times New Roman" panose="02020603050405020304" pitchFamily="18" charset="0"/>
              </a:rPr>
              <a:t>3</a:t>
            </a:r>
            <a:r>
              <a:rPr lang="zh-CN" altLang="en-US" sz="2000" i="0" dirty="0">
                <a:latin typeface="Times New Roman" panose="02020603050405020304" pitchFamily="18" charset="0"/>
              </a:rPr>
              <a:t>）前烘（</a:t>
            </a:r>
            <a:r>
              <a:rPr lang="en-US" altLang="zh-CN" sz="2000" i="0" dirty="0">
                <a:latin typeface="Times New Roman" panose="02020603050405020304" pitchFamily="18" charset="0"/>
              </a:rPr>
              <a:t>pre-bake/soft-bake)</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前烘的目的是蒸发掉胶体中的有机溶剂，使样品表面的胶体固化。每一种胶体均有一定的烘烤温度和时间。</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a:t>
            </a:r>
            <a:r>
              <a:rPr lang="en-US" altLang="zh-CN" sz="2000" i="0" dirty="0">
                <a:latin typeface="Times New Roman" panose="02020603050405020304" pitchFamily="18" charset="0"/>
              </a:rPr>
              <a:t>4</a:t>
            </a:r>
            <a:r>
              <a:rPr lang="zh-CN" altLang="en-US" sz="2000" i="0" dirty="0">
                <a:latin typeface="Times New Roman" panose="02020603050405020304" pitchFamily="18" charset="0"/>
              </a:rPr>
              <a:t>）曝光</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将样品真空吸在样品台上，将样品与光刻板对准（</a:t>
            </a:r>
            <a:r>
              <a:rPr lang="en-US" altLang="zh-CN" sz="2000" i="0" dirty="0">
                <a:latin typeface="Times New Roman" panose="02020603050405020304" pitchFamily="18" charset="0"/>
              </a:rPr>
              <a:t>aligner</a:t>
            </a:r>
            <a:r>
              <a:rPr lang="zh-CN" altLang="en-US" sz="2000" i="0" dirty="0">
                <a:latin typeface="Times New Roman" panose="02020603050405020304" pitchFamily="18" charset="0"/>
              </a:rPr>
              <a:t>），选择合适的曝光时间，上升样品与光刻板接触，曝光 。接触式曝光分为硬接触，软接触和真空式接触等几种。</a:t>
            </a:r>
            <a:endParaRPr lang="zh-CN" altLang="en-US" sz="2000" i="0" dirty="0">
              <a:latin typeface="Times New Roman" panose="02020603050405020304" pitchFamily="18" charset="0"/>
            </a:endParaRPr>
          </a:p>
          <a:p>
            <a:r>
              <a:rPr lang="zh-CN" altLang="en-US" sz="2000" i="0" dirty="0">
                <a:solidFill>
                  <a:srgbClr val="FF0000"/>
                </a:solidFill>
                <a:latin typeface="Times New Roman" panose="02020603050405020304" pitchFamily="18" charset="0"/>
              </a:rPr>
              <a:t>步进曝光机（</a:t>
            </a:r>
            <a:r>
              <a:rPr lang="en-US" altLang="zh-CN" sz="2000" i="0" dirty="0">
                <a:solidFill>
                  <a:srgbClr val="FF0000"/>
                </a:solidFill>
                <a:latin typeface="Times New Roman" panose="02020603050405020304" pitchFamily="18" charset="0"/>
              </a:rPr>
              <a:t>stepper</a:t>
            </a:r>
            <a:r>
              <a:rPr lang="zh-CN" altLang="en-US" sz="2000" i="0" dirty="0">
                <a:solidFill>
                  <a:srgbClr val="FF0000"/>
                </a:solidFill>
                <a:latin typeface="Times New Roman" panose="02020603050405020304" pitchFamily="18" charset="0"/>
              </a:rPr>
              <a:t>）</a:t>
            </a:r>
            <a:endParaRPr lang="zh-CN" altLang="en-US" sz="2000" i="0" dirty="0">
              <a:solidFill>
                <a:srgbClr val="FF0000"/>
              </a:solidFill>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1"/>
          <p:cNvSpPr txBox="1"/>
          <p:nvPr/>
        </p:nvSpPr>
        <p:spPr>
          <a:xfrm>
            <a:off x="714375" y="301625"/>
            <a:ext cx="8001000" cy="6492875"/>
          </a:xfrm>
          <a:prstGeom prst="rect">
            <a:avLst/>
          </a:prstGeom>
          <a:solidFill>
            <a:schemeClr val="bg1"/>
          </a:solidFill>
          <a:ln w="9525">
            <a:noFill/>
          </a:ln>
        </p:spPr>
        <p:txBody>
          <a:bodyPr>
            <a:spAutoFit/>
          </a:bodyPr>
          <a:lstStyle/>
          <a:p>
            <a:r>
              <a:rPr lang="zh-CN" altLang="en-US" sz="2000" i="0" dirty="0">
                <a:latin typeface="Times New Roman" panose="02020603050405020304" pitchFamily="18" charset="0"/>
              </a:rPr>
              <a:t>（</a:t>
            </a:r>
            <a:r>
              <a:rPr lang="en-US" altLang="zh-CN" sz="2000" i="0" dirty="0">
                <a:latin typeface="Times New Roman" panose="02020603050405020304" pitchFamily="18" charset="0"/>
              </a:rPr>
              <a:t>5</a:t>
            </a:r>
            <a:r>
              <a:rPr lang="zh-CN" altLang="en-US" sz="2000" i="0" dirty="0">
                <a:latin typeface="Times New Roman" panose="02020603050405020304" pitchFamily="18" charset="0"/>
              </a:rPr>
              <a:t>）后烘（</a:t>
            </a:r>
            <a:r>
              <a:rPr lang="en-US" altLang="zh-CN" sz="2000" i="0" dirty="0">
                <a:latin typeface="Times New Roman" panose="02020603050405020304" pitchFamily="18" charset="0"/>
              </a:rPr>
              <a:t>post </a:t>
            </a:r>
            <a:r>
              <a:rPr lang="zh-CN" altLang="en-US" sz="2000" i="0" dirty="0">
                <a:latin typeface="Times New Roman" panose="02020603050405020304" pitchFamily="18" charset="0"/>
              </a:rPr>
              <a:t> </a:t>
            </a:r>
            <a:r>
              <a:rPr lang="en-US" altLang="zh-CN" sz="2000" i="0" dirty="0">
                <a:latin typeface="Times New Roman" panose="02020603050405020304" pitchFamily="18" charset="0"/>
              </a:rPr>
              <a:t>exposure bake</a:t>
            </a:r>
            <a:r>
              <a:rPr lang="zh-CN" altLang="en-US" sz="2000" i="0" dirty="0">
                <a:latin typeface="Times New Roman" panose="02020603050405020304" pitchFamily="18" charset="0"/>
              </a:rPr>
              <a:t>）</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光线照射到光刻胶和外延片界面上时，会产生部分反射，入射光与反射光叠加形成驻波。后烘的作用是为了消除这种效应。但后烘会导致光活性物质的横向扩散，从而影响图形质量。</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a:t>
            </a:r>
            <a:r>
              <a:rPr lang="en-US" altLang="zh-CN" sz="2000" i="0" dirty="0">
                <a:latin typeface="Times New Roman" panose="02020603050405020304" pitchFamily="18" charset="0"/>
              </a:rPr>
              <a:t>6</a:t>
            </a:r>
            <a:r>
              <a:rPr lang="zh-CN" altLang="en-US" sz="2000" i="0" dirty="0">
                <a:latin typeface="Times New Roman" panose="02020603050405020304" pitchFamily="18" charset="0"/>
              </a:rPr>
              <a:t>）显影</a:t>
            </a:r>
            <a:endParaRPr lang="en-US" altLang="zh-CN" sz="2000" i="0" dirty="0">
              <a:latin typeface="Times New Roman" panose="02020603050405020304" pitchFamily="18" charset="0"/>
            </a:endParaRPr>
          </a:p>
          <a:p>
            <a:r>
              <a:rPr lang="en-US" altLang="zh-CN" sz="2000" i="0" dirty="0">
                <a:latin typeface="Times New Roman" panose="02020603050405020304" pitchFamily="18" charset="0"/>
              </a:rPr>
              <a:t>3</a:t>
            </a:r>
            <a:r>
              <a:rPr lang="zh-CN" altLang="en-US" sz="2000" i="0" dirty="0">
                <a:latin typeface="Times New Roman" panose="02020603050405020304" pitchFamily="18" charset="0"/>
              </a:rPr>
              <a:t>种显影方法：浸没法（</a:t>
            </a:r>
            <a:r>
              <a:rPr lang="en-US" altLang="zh-CN" sz="2000" i="0" dirty="0">
                <a:latin typeface="Times New Roman" panose="02020603050405020304" pitchFamily="18" charset="0"/>
              </a:rPr>
              <a:t>immersion),</a:t>
            </a:r>
            <a:r>
              <a:rPr lang="zh-CN" altLang="en-US" sz="2000" i="0" dirty="0">
                <a:latin typeface="Times New Roman" panose="02020603050405020304" pitchFamily="18" charset="0"/>
              </a:rPr>
              <a:t>喷淋法（</a:t>
            </a:r>
            <a:r>
              <a:rPr lang="en-US" altLang="zh-CN" sz="2000" i="0" dirty="0">
                <a:latin typeface="Times New Roman" panose="02020603050405020304" pitchFamily="18" charset="0"/>
              </a:rPr>
              <a:t>spray</a:t>
            </a:r>
            <a:r>
              <a:rPr lang="zh-CN" altLang="en-US" sz="2000" i="0" dirty="0">
                <a:latin typeface="Times New Roman" panose="02020603050405020304" pitchFamily="18" charset="0"/>
              </a:rPr>
              <a:t>），搅拌法（</a:t>
            </a:r>
            <a:r>
              <a:rPr lang="en-US" altLang="zh-CN" sz="2000" i="0" dirty="0">
                <a:latin typeface="Times New Roman" panose="02020603050405020304" pitchFamily="18" charset="0"/>
              </a:rPr>
              <a:t>puddle</a:t>
            </a:r>
            <a:r>
              <a:rPr lang="zh-CN" altLang="en-US" sz="2000" i="0" dirty="0">
                <a:latin typeface="Times New Roman" panose="02020603050405020304" pitchFamily="18" charset="0"/>
              </a:rPr>
              <a:t>）。浸没法是把曝光后的样品放置到显影液池内一段时间，取出洗净残留的显影液。</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喷淋法是将显影液喷淋到高速旋转的样品表面，清洗和干燥也是在旋转中完成。</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搅拌法是先将表面覆盖一层显影液，然后高速旋转并喷淋显影液，最后清洗和干燥也是在旋转中完成。</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a:t>
            </a:r>
            <a:r>
              <a:rPr lang="en-US" altLang="zh-CN" sz="2000" i="0" dirty="0">
                <a:latin typeface="Times New Roman" panose="02020603050405020304" pitchFamily="18" charset="0"/>
              </a:rPr>
              <a:t>7</a:t>
            </a:r>
            <a:r>
              <a:rPr lang="zh-CN" altLang="en-US" sz="2000" i="0" dirty="0">
                <a:latin typeface="Times New Roman" panose="02020603050405020304" pitchFamily="18" charset="0"/>
              </a:rPr>
              <a:t>）清除残胶：在深宽比较高的图形中，显影液不易充分显影，需要用氧气等离子体对样品进行清洗。但是清洗时间过长，将导致胶层厚度减少，以及图形精度的降低。</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a:t>
            </a:r>
            <a:r>
              <a:rPr lang="en-US" altLang="zh-CN" sz="2000" i="0" dirty="0">
                <a:latin typeface="Times New Roman" panose="02020603050405020304" pitchFamily="18" charset="0"/>
              </a:rPr>
              <a:t>8</a:t>
            </a:r>
            <a:r>
              <a:rPr lang="zh-CN" altLang="en-US" sz="2000" i="0" dirty="0">
                <a:latin typeface="Times New Roman" panose="02020603050405020304" pitchFamily="18" charset="0"/>
              </a:rPr>
              <a:t>）坚膜</a:t>
            </a:r>
            <a:r>
              <a:rPr lang="en-US" altLang="zh-CN" sz="2000" i="0" dirty="0">
                <a:latin typeface="Times New Roman" panose="02020603050405020304" pitchFamily="18" charset="0"/>
              </a:rPr>
              <a:t>(hard bake).</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坚膜使光刻胶更牢固的粘附在样品表面，并增加胶层的抗蚀能力。坚膜不是必须的工艺。其缺点是会增加去胶的困难，以及胶体的回流（</a:t>
            </a:r>
            <a:r>
              <a:rPr lang="en-US" altLang="zh-CN" sz="2000" i="0" dirty="0">
                <a:latin typeface="Times New Roman" panose="02020603050405020304" pitchFamily="18" charset="0"/>
              </a:rPr>
              <a:t>reflow</a:t>
            </a:r>
            <a:r>
              <a:rPr lang="zh-CN" altLang="en-US" sz="2000" i="0" dirty="0">
                <a:latin typeface="Times New Roman" panose="02020603050405020304" pitchFamily="18" charset="0"/>
              </a:rPr>
              <a:t>），使得图形边缘出现不敏锐。现在经常使用</a:t>
            </a:r>
            <a:r>
              <a:rPr lang="en-US" altLang="zh-CN" sz="2000" i="0" dirty="0">
                <a:latin typeface="Times New Roman" panose="02020603050405020304" pitchFamily="18" charset="0"/>
              </a:rPr>
              <a:t>reflow</a:t>
            </a:r>
            <a:r>
              <a:rPr lang="zh-CN" altLang="en-US" sz="2000" i="0" dirty="0">
                <a:latin typeface="Times New Roman" panose="02020603050405020304" pitchFamily="18" charset="0"/>
              </a:rPr>
              <a:t>来制备球冠形掩膜。</a:t>
            </a:r>
            <a:endParaRPr lang="en-US" altLang="zh-CN" sz="2000" i="0" dirty="0">
              <a:latin typeface="Times New Roman" panose="02020603050405020304" pitchFamily="18" charset="0"/>
            </a:endParaRPr>
          </a:p>
          <a:p>
            <a:endParaRPr lang="zh-CN" altLang="en-US" sz="2000" i="0" dirty="0">
              <a:latin typeface="Times New Roman" panose="02020603050405020304" pitchFamily="18" charset="0"/>
            </a:endParaRPr>
          </a:p>
        </p:txBody>
      </p:sp>
      <p:sp>
        <p:nvSpPr>
          <p:cNvPr id="2" name="灯片编号占位符 1"/>
          <p:cNvSpPr>
            <a:spLocks noGrp="1"/>
          </p:cNvSpPr>
          <p:nvPr>
            <p:ph type="sldNum" sz="quarter" idx="12"/>
          </p:nvPr>
        </p:nvSpPr>
        <p:spPr>
          <a:xfrm>
            <a:off x="8638223" y="6429058"/>
            <a:ext cx="366713"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pic>
        <p:nvPicPr>
          <p:cNvPr id="66562" name="Picture 2"/>
          <p:cNvPicPr>
            <a:picLocks noChangeAspect="1" noChangeArrowheads="1"/>
          </p:cNvPicPr>
          <p:nvPr/>
        </p:nvPicPr>
        <p:blipFill>
          <a:blip r:embed="rId1"/>
          <a:srcRect/>
          <a:stretch>
            <a:fillRect/>
          </a:stretch>
        </p:blipFill>
        <p:spPr bwMode="auto">
          <a:xfrm>
            <a:off x="304799" y="699238"/>
            <a:ext cx="5106720" cy="3068089"/>
          </a:xfrm>
          <a:prstGeom prst="rect">
            <a:avLst/>
          </a:prstGeom>
          <a:noFill/>
          <a:ln w="9525">
            <a:noFill/>
            <a:miter lim="800000"/>
            <a:headEnd/>
            <a:tailEnd/>
          </a:ln>
          <a:effectLst/>
        </p:spPr>
      </p:pic>
      <p:sp>
        <p:nvSpPr>
          <p:cNvPr id="4" name="矩形 3"/>
          <p:cNvSpPr/>
          <p:nvPr/>
        </p:nvSpPr>
        <p:spPr>
          <a:xfrm>
            <a:off x="606738" y="171950"/>
            <a:ext cx="1988045" cy="523220"/>
          </a:xfrm>
          <a:prstGeom prst="rect">
            <a:avLst/>
          </a:prstGeom>
        </p:spPr>
        <p:txBody>
          <a:bodyPr wrap="none">
            <a:spAutoFit/>
          </a:bodyPr>
          <a:lstStyle/>
          <a:p>
            <a:r>
              <a:rPr lang="zh-CN" altLang="en-US" sz="2800" b="1" dirty="0" smtClean="0">
                <a:solidFill>
                  <a:srgbClr val="0000CC"/>
                </a:solidFill>
                <a:latin typeface="黑体" panose="02010609060101010101" pitchFamily="49" charset="-122"/>
                <a:ea typeface="黑体" panose="02010609060101010101" pitchFamily="49" charset="-122"/>
              </a:rPr>
              <a:t>电子减速层</a:t>
            </a:r>
            <a:endParaRPr lang="zh-CN" altLang="en-US" sz="2800" dirty="0"/>
          </a:p>
        </p:txBody>
      </p:sp>
      <p:sp>
        <p:nvSpPr>
          <p:cNvPr id="5" name="TextBox 4"/>
          <p:cNvSpPr txBox="1"/>
          <p:nvPr/>
        </p:nvSpPr>
        <p:spPr>
          <a:xfrm>
            <a:off x="5925312" y="792480"/>
            <a:ext cx="2852928" cy="2031325"/>
          </a:xfrm>
          <a:prstGeom prst="rect">
            <a:avLst/>
          </a:prstGeom>
          <a:noFill/>
        </p:spPr>
        <p:txBody>
          <a:bodyPr wrap="square" rtlCol="0">
            <a:spAutoFit/>
          </a:bodyPr>
          <a:lstStyle/>
          <a:p>
            <a:r>
              <a:rPr lang="zh-CN" altLang="en-US" dirty="0" smtClean="0"/>
              <a:t>电子弹道输运与准弹道输运示意图。</a:t>
            </a:r>
            <a:endParaRPr lang="en-US" altLang="zh-CN" dirty="0" smtClean="0"/>
          </a:p>
          <a:p>
            <a:r>
              <a:rPr lang="zh-CN" altLang="en-US" dirty="0" smtClean="0"/>
              <a:t>电子注入</a:t>
            </a:r>
            <a:r>
              <a:rPr lang="en-US" altLang="zh-CN" dirty="0" err="1" smtClean="0"/>
              <a:t>InGaN</a:t>
            </a:r>
            <a:r>
              <a:rPr lang="zh-CN" altLang="en-US" dirty="0" smtClean="0"/>
              <a:t>势阱将获得</a:t>
            </a:r>
            <a:r>
              <a:rPr lang="en-US" altLang="zh-CN" dirty="0" err="1" smtClean="0">
                <a:latin typeface="Symbol" panose="05050102010706020507" pitchFamily="18" charset="2"/>
              </a:rPr>
              <a:t>D</a:t>
            </a:r>
            <a:r>
              <a:rPr lang="en-US" altLang="zh-CN" dirty="0" err="1" smtClean="0"/>
              <a:t>Ec</a:t>
            </a:r>
            <a:r>
              <a:rPr lang="zh-CN" altLang="en-US" dirty="0" smtClean="0"/>
              <a:t>的动能。发生弹道输运和准弹道输运。</a:t>
            </a:r>
            <a:endParaRPr lang="en-US" altLang="zh-CN" dirty="0" smtClean="0"/>
          </a:p>
          <a:p>
            <a:r>
              <a:rPr lang="zh-CN" altLang="en-US" dirty="0" smtClean="0"/>
              <a:t>也可以通过多个</a:t>
            </a:r>
            <a:r>
              <a:rPr lang="en-US" altLang="zh-CN" dirty="0" smtClean="0"/>
              <a:t>LO</a:t>
            </a:r>
            <a:r>
              <a:rPr lang="zh-CN" altLang="en-US" dirty="0" smtClean="0"/>
              <a:t>声子作用被俘获，复合发光。</a:t>
            </a:r>
            <a:endParaRPr lang="zh-CN" altLang="en-US" dirty="0"/>
          </a:p>
        </p:txBody>
      </p:sp>
      <p:pic>
        <p:nvPicPr>
          <p:cNvPr id="66563" name="Picture 3"/>
          <p:cNvPicPr>
            <a:picLocks noChangeAspect="1" noChangeArrowheads="1"/>
          </p:cNvPicPr>
          <p:nvPr/>
        </p:nvPicPr>
        <p:blipFill>
          <a:blip r:embed="rId2"/>
          <a:srcRect/>
          <a:stretch>
            <a:fillRect/>
          </a:stretch>
        </p:blipFill>
        <p:spPr bwMode="auto">
          <a:xfrm>
            <a:off x="4998720" y="3464608"/>
            <a:ext cx="3699764" cy="3096719"/>
          </a:xfrm>
          <a:prstGeom prst="rect">
            <a:avLst/>
          </a:prstGeom>
          <a:noFill/>
          <a:ln w="9525">
            <a:noFill/>
            <a:miter lim="800000"/>
            <a:headEnd/>
            <a:tailEnd/>
          </a:ln>
          <a:effectLst/>
        </p:spPr>
      </p:pic>
      <p:sp>
        <p:nvSpPr>
          <p:cNvPr id="7" name="TextBox 6"/>
          <p:cNvSpPr txBox="1"/>
          <p:nvPr/>
        </p:nvSpPr>
        <p:spPr>
          <a:xfrm>
            <a:off x="536448" y="4291584"/>
            <a:ext cx="4267200" cy="1200329"/>
          </a:xfrm>
          <a:prstGeom prst="rect">
            <a:avLst/>
          </a:prstGeom>
          <a:noFill/>
        </p:spPr>
        <p:txBody>
          <a:bodyPr wrap="square" rtlCol="0">
            <a:spAutoFit/>
          </a:bodyPr>
          <a:lstStyle/>
          <a:p>
            <a:r>
              <a:rPr lang="en-US" altLang="zh-CN" dirty="0" smtClean="0"/>
              <a:t>an </a:t>
            </a:r>
            <a:r>
              <a:rPr lang="en-US" altLang="zh-CN" dirty="0" err="1" smtClean="0"/>
              <a:t>InGaN</a:t>
            </a:r>
            <a:r>
              <a:rPr lang="en-US" altLang="zh-CN" dirty="0" smtClean="0"/>
              <a:t> </a:t>
            </a:r>
            <a:r>
              <a:rPr lang="en-US" altLang="zh-CN" b="1" dirty="0" smtClean="0">
                <a:solidFill>
                  <a:srgbClr val="0000CC"/>
                </a:solidFill>
              </a:rPr>
              <a:t>stair-case electron injector (SEI) </a:t>
            </a:r>
            <a:r>
              <a:rPr lang="en-US" altLang="zh-CN" dirty="0" smtClean="0"/>
              <a:t>with a step-like increased indium</a:t>
            </a:r>
            <a:endParaRPr lang="en-US" altLang="zh-CN" dirty="0" smtClean="0"/>
          </a:p>
          <a:p>
            <a:r>
              <a:rPr lang="en-US" altLang="zh-CN" dirty="0" smtClean="0"/>
              <a:t>composition to operate as an “electron cooler.”</a:t>
            </a:r>
            <a:endParaRPr lang="zh-CN" altLang="en-US" dirty="0"/>
          </a:p>
        </p:txBody>
      </p:sp>
      <p:sp>
        <p:nvSpPr>
          <p:cNvPr id="8" name="矩形 7"/>
          <p:cNvSpPr/>
          <p:nvPr/>
        </p:nvSpPr>
        <p:spPr>
          <a:xfrm>
            <a:off x="603504" y="6056299"/>
            <a:ext cx="4572000" cy="646331"/>
          </a:xfrm>
          <a:prstGeom prst="rect">
            <a:avLst/>
          </a:prstGeom>
        </p:spPr>
        <p:txBody>
          <a:bodyPr>
            <a:spAutoFit/>
          </a:bodyPr>
          <a:lstStyle/>
          <a:p>
            <a:r>
              <a:rPr lang="en-US" altLang="zh-CN" dirty="0" smtClean="0"/>
              <a:t>Journal of Vacuum Science &amp; Technology A </a:t>
            </a:r>
            <a:r>
              <a:rPr lang="en-US" altLang="zh-CN" b="1" dirty="0" smtClean="0"/>
              <a:t>31, 050809 (2013)</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pic>
        <p:nvPicPr>
          <p:cNvPr id="67586" name="Picture 2"/>
          <p:cNvPicPr>
            <a:picLocks noChangeAspect="1" noChangeArrowheads="1"/>
          </p:cNvPicPr>
          <p:nvPr/>
        </p:nvPicPr>
        <p:blipFill>
          <a:blip r:embed="rId1"/>
          <a:srcRect l="8462" r="4615"/>
          <a:stretch>
            <a:fillRect/>
          </a:stretch>
        </p:blipFill>
        <p:spPr bwMode="auto">
          <a:xfrm>
            <a:off x="0" y="487412"/>
            <a:ext cx="4133088" cy="3246303"/>
          </a:xfrm>
          <a:prstGeom prst="rect">
            <a:avLst/>
          </a:prstGeom>
          <a:noFill/>
          <a:ln w="9525">
            <a:noFill/>
            <a:miter lim="800000"/>
            <a:headEnd/>
            <a:tailEnd/>
          </a:ln>
          <a:effectLst/>
        </p:spPr>
      </p:pic>
      <p:pic>
        <p:nvPicPr>
          <p:cNvPr id="67587" name="Picture 3"/>
          <p:cNvPicPr>
            <a:picLocks noChangeAspect="1" noChangeArrowheads="1"/>
          </p:cNvPicPr>
          <p:nvPr/>
        </p:nvPicPr>
        <p:blipFill>
          <a:blip r:embed="rId2"/>
          <a:srcRect/>
          <a:stretch>
            <a:fillRect/>
          </a:stretch>
        </p:blipFill>
        <p:spPr bwMode="auto">
          <a:xfrm>
            <a:off x="4267454" y="329184"/>
            <a:ext cx="4718050" cy="3719099"/>
          </a:xfrm>
          <a:prstGeom prst="rect">
            <a:avLst/>
          </a:prstGeom>
          <a:noFill/>
          <a:ln w="9525">
            <a:noFill/>
            <a:miter lim="800000"/>
            <a:headEnd/>
            <a:tailEnd/>
          </a:ln>
          <a:effectLst/>
        </p:spPr>
      </p:pic>
      <p:sp>
        <p:nvSpPr>
          <p:cNvPr id="5" name="矩形 4"/>
          <p:cNvSpPr/>
          <p:nvPr/>
        </p:nvSpPr>
        <p:spPr>
          <a:xfrm>
            <a:off x="731520" y="4328958"/>
            <a:ext cx="7559040" cy="2246769"/>
          </a:xfrm>
          <a:prstGeom prst="rect">
            <a:avLst/>
          </a:prstGeom>
        </p:spPr>
        <p:txBody>
          <a:bodyPr wrap="square">
            <a:spAutoFit/>
          </a:bodyPr>
          <a:lstStyle/>
          <a:p>
            <a:r>
              <a:rPr lang="en-US" altLang="zh-CN" sz="2000" dirty="0" smtClean="0"/>
              <a:t>two-layer In0.04Ga0.96N</a:t>
            </a:r>
            <a:r>
              <a:rPr lang="zh-CN" altLang="en-US" sz="2000" dirty="0" smtClean="0"/>
              <a:t> </a:t>
            </a:r>
            <a:r>
              <a:rPr lang="en-US" altLang="zh-CN" sz="2000" dirty="0" smtClean="0"/>
              <a:t>+</a:t>
            </a:r>
            <a:r>
              <a:rPr lang="zh-CN" altLang="en-US" sz="2000" dirty="0" smtClean="0"/>
              <a:t> </a:t>
            </a:r>
            <a:r>
              <a:rPr lang="en-US" altLang="zh-CN" sz="2000" dirty="0" smtClean="0"/>
              <a:t>In0.08Ga0.92N SEI structure with optimum thickness </a:t>
            </a:r>
            <a:r>
              <a:rPr lang="en-US" altLang="zh-CN" sz="2000" b="1" dirty="0" smtClean="0"/>
              <a:t>significantly</a:t>
            </a:r>
            <a:r>
              <a:rPr lang="zh-CN" altLang="en-US" sz="2000" b="1" dirty="0" smtClean="0"/>
              <a:t> </a:t>
            </a:r>
            <a:r>
              <a:rPr lang="en-US" altLang="zh-CN" sz="2000" b="1" dirty="0" smtClean="0"/>
              <a:t>reduces the electron overflow</a:t>
            </a:r>
            <a:r>
              <a:rPr lang="en-US" altLang="zh-CN" sz="2000" dirty="0" smtClean="0"/>
              <a:t>, and that the optimum</a:t>
            </a:r>
            <a:r>
              <a:rPr lang="zh-CN" altLang="en-US" sz="2000" dirty="0" smtClean="0"/>
              <a:t> </a:t>
            </a:r>
            <a:r>
              <a:rPr lang="en-US" altLang="zh-CN" sz="2000" dirty="0" smtClean="0"/>
              <a:t>SEI design depends on the specifics of the active</a:t>
            </a:r>
            <a:r>
              <a:rPr lang="zh-CN" altLang="en-US" sz="2000" dirty="0" smtClean="0"/>
              <a:t> </a:t>
            </a:r>
            <a:r>
              <a:rPr lang="en-US" altLang="zh-CN" sz="2000" dirty="0" smtClean="0"/>
              <a:t>region, such as composition, thickness, and number of the</a:t>
            </a:r>
            <a:r>
              <a:rPr lang="zh-CN" altLang="en-US" sz="2000" dirty="0" smtClean="0"/>
              <a:t> </a:t>
            </a:r>
            <a:r>
              <a:rPr lang="en-US" altLang="zh-CN" sz="2000" dirty="0" smtClean="0"/>
              <a:t>double </a:t>
            </a:r>
            <a:r>
              <a:rPr lang="en-US" altLang="zh-CN" sz="2000" dirty="0" err="1" smtClean="0"/>
              <a:t>heterostructures</a:t>
            </a:r>
            <a:r>
              <a:rPr lang="en-US" altLang="zh-CN" sz="2000" dirty="0" smtClean="0"/>
              <a:t> employed. In addition, our simulations</a:t>
            </a:r>
            <a:r>
              <a:rPr lang="zh-CN" altLang="en-US" sz="2000" dirty="0" smtClean="0"/>
              <a:t> </a:t>
            </a:r>
            <a:r>
              <a:rPr lang="en-US" altLang="zh-CN" sz="2000" dirty="0" smtClean="0"/>
              <a:t>indicate that </a:t>
            </a:r>
            <a:r>
              <a:rPr lang="en-US" altLang="zh-CN" sz="2000" b="1" dirty="0" smtClean="0"/>
              <a:t>the SEI improves the overlap of electron</a:t>
            </a:r>
            <a:r>
              <a:rPr lang="zh-CN" altLang="en-US" sz="2000" b="1" dirty="0" smtClean="0"/>
              <a:t> </a:t>
            </a:r>
            <a:r>
              <a:rPr lang="en-US" altLang="zh-CN" sz="2000" b="1" dirty="0" smtClean="0"/>
              <a:t>and hole distribution functions </a:t>
            </a:r>
            <a:r>
              <a:rPr lang="en-US" altLang="zh-CN" sz="2000" dirty="0" smtClean="0"/>
              <a:t>in the active region.</a:t>
            </a:r>
            <a:endParaRPr lang="zh-CN" altLang="en-US" sz="2000" dirty="0"/>
          </a:p>
        </p:txBody>
      </p:sp>
      <p:sp>
        <p:nvSpPr>
          <p:cNvPr id="6" name="矩形 5"/>
          <p:cNvSpPr/>
          <p:nvPr/>
        </p:nvSpPr>
        <p:spPr>
          <a:xfrm>
            <a:off x="2139696" y="6488668"/>
            <a:ext cx="5833872" cy="369332"/>
          </a:xfrm>
          <a:prstGeom prst="rect">
            <a:avLst/>
          </a:prstGeom>
        </p:spPr>
        <p:txBody>
          <a:bodyPr wrap="square">
            <a:spAutoFit/>
          </a:bodyPr>
          <a:lstStyle/>
          <a:p>
            <a:r>
              <a:rPr lang="en-US" altLang="zh-CN" dirty="0" smtClean="0"/>
              <a:t>Journal of Vacuum Science &amp; Technology A </a:t>
            </a:r>
            <a:r>
              <a:rPr lang="en-US" altLang="zh-CN" b="1" dirty="0" smtClean="0"/>
              <a:t>31, 050809 (2013)</a:t>
            </a:r>
            <a:endParaRPr lang="zh-CN" altLang="en-US" dirty="0"/>
          </a:p>
        </p:txBody>
      </p:sp>
    </p:spTree>
  </p:cSld>
  <p:clrMapOvr>
    <a:masterClrMapping/>
  </p:clrMapOvr>
</p:sld>
</file>

<file path=ppt/tags/tag1.xml><?xml version="1.0" encoding="utf-8"?>
<p:tagLst xmlns:p="http://schemas.openxmlformats.org/presentationml/2006/main">
  <p:tag name="KSO_WM_UNIT_PLACING_PICTURE_USER_VIEWPORT" val="{&quot;height&quot;:1912.4992125984252,&quot;width&quot;:12352.499212598424}"/>
</p:tagLst>
</file>

<file path=ppt/tags/tag2.xml><?xml version="1.0" encoding="utf-8"?>
<p:tagLst xmlns:p="http://schemas.openxmlformats.org/presentationml/2006/main">
  <p:tag name="KSO_WM_UNIT_PLACING_PICTURE_USER_VIEWPORT" val="{&quot;height&quot;:2247,&quot;width&quot;:13462}"/>
</p:tagLst>
</file>

<file path=ppt/tags/tag3.xml><?xml version="1.0" encoding="utf-8"?>
<p:tagLst xmlns:p="http://schemas.openxmlformats.org/presentationml/2006/main">
  <p:tag name="KSO_WM_UNIT_PLACING_PICTURE_USER_VIEWPORT" val="{&quot;height&quot;:2880,&quot;width&quot;:5505}"/>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29061"/>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7084</Words>
  <Application>WPS 演示</Application>
  <PresentationFormat>全屏显示(4:3)</PresentationFormat>
  <Paragraphs>396</Paragraphs>
  <Slides>73</Slides>
  <Notes>3</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5</vt:i4>
      </vt:variant>
      <vt:variant>
        <vt:lpstr>幻灯片标题</vt:lpstr>
      </vt:variant>
      <vt:variant>
        <vt:i4>73</vt:i4>
      </vt:variant>
    </vt:vector>
  </HeadingPairs>
  <TitlesOfParts>
    <vt:vector size="93" baseType="lpstr">
      <vt:lpstr>Arial</vt:lpstr>
      <vt:lpstr>宋体</vt:lpstr>
      <vt:lpstr>Wingdings</vt:lpstr>
      <vt:lpstr>Times New Roman</vt:lpstr>
      <vt:lpstr>黑体</vt:lpstr>
      <vt:lpstr>Wingdings 3</vt:lpstr>
      <vt:lpstr>Wingdings</vt:lpstr>
      <vt:lpstr>Symbol</vt:lpstr>
      <vt:lpstr>等线 Light</vt:lpstr>
      <vt:lpstr>Calibri</vt:lpstr>
      <vt:lpstr>微软雅黑</vt:lpstr>
      <vt:lpstr>Arial Unicode MS</vt:lpstr>
      <vt:lpstr>Calibri Light</vt:lpstr>
      <vt:lpstr>等线</vt:lpstr>
      <vt:lpstr>Office 主题​​</vt:lpstr>
      <vt:lpstr>Equation.3</vt:lpstr>
      <vt:lpstr>Equation.3</vt:lpstr>
      <vt:lpstr>Equation.3</vt:lpstr>
      <vt:lpstr>Origin50.Graph</vt:lpstr>
      <vt:lpstr>Origin50.Graph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量子阱（界面）</vt:lpstr>
      <vt:lpstr>PowerPoint 演示文稿</vt:lpstr>
      <vt:lpstr>PowerPoint 演示文稿</vt:lpstr>
      <vt:lpstr>PowerPoint 演示文稿</vt:lpstr>
      <vt:lpstr>二维电子气面密度</vt:lpstr>
      <vt:lpstr>PowerPoint 演示文稿</vt:lpstr>
      <vt:lpstr>Al0.22Ga0.78N/GaN异质结的自旋分裂</vt:lpstr>
      <vt:lpstr>AlxGa1-xN/GaN异质结构中的新磁阻振荡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第四次作业</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czz</cp:lastModifiedBy>
  <cp:revision>100</cp:revision>
  <dcterms:created xsi:type="dcterms:W3CDTF">2020-10-18T01:18:00Z</dcterms:created>
  <dcterms:modified xsi:type="dcterms:W3CDTF">2021-11-11T02:26:52Z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033AAC150CBD446C869BC807B7F14C2E</vt:lpwstr>
  </property>
</Properties>
</file>